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xml" ContentType="application/vnd.openxmlformats-officedocument.presentationml.notesSlide+xml"/>
  <Override PartName="/ppt/tags/tag5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81.xml" ContentType="application/vnd.openxmlformats-officedocument.presentationml.tags+xml"/>
  <Override PartName="/ppt/tags/tag1840.xml" ContentType="application/vnd.openxmlformats-officedocument.presentationml.tags+xml"/>
  <Override PartName="/ppt/tags/tag1860.xml" ContentType="application/vnd.openxmlformats-officedocument.presentationml.tags+xml"/>
  <Override PartName="/ppt/tags/tag189.xml" ContentType="application/vnd.openxmlformats-officedocument.presentationml.tags+xml"/>
  <Override PartName="/ppt/tags/tag192.xml" ContentType="application/vnd.openxmlformats-officedocument.presentationml.tags+xml"/>
  <Override PartName="/ppt/tags/tag20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 id="2147483674" r:id="rId3"/>
  </p:sldMasterIdLst>
  <p:notesMasterIdLst>
    <p:notesMasterId r:id="rId118"/>
  </p:notesMasterIdLst>
  <p:sldIdLst>
    <p:sldId id="10407" r:id="rId4"/>
    <p:sldId id="10811" r:id="rId5"/>
    <p:sldId id="10439" r:id="rId6"/>
    <p:sldId id="10331" r:id="rId7"/>
    <p:sldId id="10440" r:id="rId8"/>
    <p:sldId id="10441" r:id="rId9"/>
    <p:sldId id="10438" r:id="rId10"/>
    <p:sldId id="10416" r:id="rId11"/>
    <p:sldId id="2267" r:id="rId12"/>
    <p:sldId id="10421" r:id="rId13"/>
    <p:sldId id="10422" r:id="rId14"/>
    <p:sldId id="10360" r:id="rId15"/>
    <p:sldId id="10423" r:id="rId16"/>
    <p:sldId id="10417" r:id="rId17"/>
    <p:sldId id="10418" r:id="rId18"/>
    <p:sldId id="10419" r:id="rId19"/>
    <p:sldId id="10442" r:id="rId20"/>
    <p:sldId id="10443" r:id="rId21"/>
    <p:sldId id="390" r:id="rId22"/>
    <p:sldId id="391" r:id="rId23"/>
    <p:sldId id="392" r:id="rId24"/>
    <p:sldId id="393" r:id="rId25"/>
    <p:sldId id="394" r:id="rId26"/>
    <p:sldId id="395" r:id="rId27"/>
    <p:sldId id="396" r:id="rId28"/>
    <p:sldId id="10444" r:id="rId29"/>
    <p:sldId id="10445" r:id="rId30"/>
    <p:sldId id="397" r:id="rId31"/>
    <p:sldId id="10446" r:id="rId32"/>
    <p:sldId id="398" r:id="rId33"/>
    <p:sldId id="10420" r:id="rId34"/>
    <p:sldId id="10447" r:id="rId35"/>
    <p:sldId id="10448" r:id="rId36"/>
    <p:sldId id="10432" r:id="rId37"/>
    <p:sldId id="10449" r:id="rId38"/>
    <p:sldId id="10426" r:id="rId39"/>
    <p:sldId id="10425" r:id="rId40"/>
    <p:sldId id="438" r:id="rId41"/>
    <p:sldId id="10450" r:id="rId42"/>
    <p:sldId id="10427" r:id="rId43"/>
    <p:sldId id="10402" r:id="rId44"/>
    <p:sldId id="10428" r:id="rId45"/>
    <p:sldId id="10429" r:id="rId46"/>
    <p:sldId id="10430" r:id="rId47"/>
    <p:sldId id="10431" r:id="rId48"/>
    <p:sldId id="10451" r:id="rId49"/>
    <p:sldId id="376" r:id="rId50"/>
    <p:sldId id="10812" r:id="rId51"/>
    <p:sldId id="10434" r:id="rId52"/>
    <p:sldId id="10452" r:id="rId53"/>
    <p:sldId id="10435" r:id="rId54"/>
    <p:sldId id="1665" r:id="rId55"/>
    <p:sldId id="10804" r:id="rId56"/>
    <p:sldId id="849" r:id="rId57"/>
    <p:sldId id="10801" r:id="rId58"/>
    <p:sldId id="1537" r:id="rId59"/>
    <p:sldId id="1474" r:id="rId60"/>
    <p:sldId id="10802" r:id="rId61"/>
    <p:sldId id="10358" r:id="rId62"/>
    <p:sldId id="385" r:id="rId63"/>
    <p:sldId id="10237" r:id="rId64"/>
    <p:sldId id="10806" r:id="rId65"/>
    <p:sldId id="10805" r:id="rId66"/>
    <p:sldId id="10353" r:id="rId67"/>
    <p:sldId id="1666" r:id="rId68"/>
    <p:sldId id="1667" r:id="rId69"/>
    <p:sldId id="10740" r:id="rId70"/>
    <p:sldId id="2310" r:id="rId71"/>
    <p:sldId id="10657" r:id="rId72"/>
    <p:sldId id="10670" r:id="rId73"/>
    <p:sldId id="10672" r:id="rId74"/>
    <p:sldId id="10542" r:id="rId75"/>
    <p:sldId id="10548" r:id="rId76"/>
    <p:sldId id="10725" r:id="rId77"/>
    <p:sldId id="2405" r:id="rId78"/>
    <p:sldId id="10749" r:id="rId79"/>
    <p:sldId id="2311" r:id="rId80"/>
    <p:sldId id="10808" r:id="rId81"/>
    <p:sldId id="10744" r:id="rId82"/>
    <p:sldId id="10809" r:id="rId83"/>
    <p:sldId id="10807" r:id="rId84"/>
    <p:sldId id="10332" r:id="rId85"/>
    <p:sldId id="10333" r:id="rId86"/>
    <p:sldId id="10334" r:id="rId87"/>
    <p:sldId id="10335" r:id="rId88"/>
    <p:sldId id="10336" r:id="rId89"/>
    <p:sldId id="10337" r:id="rId90"/>
    <p:sldId id="10338" r:id="rId91"/>
    <p:sldId id="10339" r:id="rId92"/>
    <p:sldId id="10410" r:id="rId93"/>
    <p:sldId id="10409" r:id="rId94"/>
    <p:sldId id="10341" r:id="rId95"/>
    <p:sldId id="10342" r:id="rId96"/>
    <p:sldId id="10343" r:id="rId97"/>
    <p:sldId id="10366" r:id="rId98"/>
    <p:sldId id="10345" r:id="rId99"/>
    <p:sldId id="10350" r:id="rId100"/>
    <p:sldId id="10347" r:id="rId101"/>
    <p:sldId id="10346" r:id="rId102"/>
    <p:sldId id="10348" r:id="rId103"/>
    <p:sldId id="10349" r:id="rId104"/>
    <p:sldId id="10344" r:id="rId105"/>
    <p:sldId id="10367" r:id="rId106"/>
    <p:sldId id="10351" r:id="rId107"/>
    <p:sldId id="10810" r:id="rId108"/>
    <p:sldId id="342" r:id="rId109"/>
    <p:sldId id="345" r:id="rId110"/>
    <p:sldId id="10362" r:id="rId111"/>
    <p:sldId id="10364" r:id="rId112"/>
    <p:sldId id="10365" r:id="rId113"/>
    <p:sldId id="10363" r:id="rId114"/>
    <p:sldId id="10352" r:id="rId115"/>
    <p:sldId id="10436" r:id="rId116"/>
    <p:sldId id="10320" r:id="rId1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cmAuthor id="2" name="zhiqin xu" initials="z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7F"/>
    <a:srgbClr val="000000"/>
    <a:srgbClr val="070707"/>
    <a:srgbClr val="1D41D5"/>
    <a:srgbClr val="3232FF"/>
    <a:srgbClr val="0000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39" autoAdjust="0"/>
    <p:restoredTop sz="89457" autoAdjust="0"/>
  </p:normalViewPr>
  <p:slideViewPr>
    <p:cSldViewPr snapToGrid="0">
      <p:cViewPr varScale="1">
        <p:scale>
          <a:sx n="107" d="100"/>
          <a:sy n="107" d="100"/>
        </p:scale>
        <p:origin x="6012" y="84"/>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commentAuthors" Target="commentAuthor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2026/2/26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这一面拆成三个</a:t>
            </a:r>
            <a:endParaRPr lang="en-US" dirty="0"/>
          </a:p>
        </p:txBody>
      </p:sp>
      <p:sp>
        <p:nvSpPr>
          <p:cNvPr id="4" name="灯片编号占位符 3"/>
          <p:cNvSpPr>
            <a:spLocks noGrp="1"/>
          </p:cNvSpPr>
          <p:nvPr>
            <p:ph type="sldNum" sz="quarter" idx="5"/>
          </p:nvPr>
        </p:nvSpPr>
        <p:spPr/>
        <p:txBody>
          <a:bodyPr/>
          <a:lstStyle/>
          <a:p>
            <a:fld id="{9E877A82-3CC1-4B88-A820-C61F471C1ED3}" type="slidenum">
              <a:rPr lang="zh-CN" altLang="en-US" smtClean="0"/>
              <a:t>69</a:t>
            </a:fld>
            <a:endParaRPr lang="zh-CN" altLang="en-US"/>
          </a:p>
        </p:txBody>
      </p:sp>
      <p:sp>
        <p:nvSpPr>
          <p:cNvPr id="5" name="页脚占位符 4">
            <a:extLst>
              <a:ext uri="{FF2B5EF4-FFF2-40B4-BE49-F238E27FC236}">
                <a16:creationId xmlns:a16="http://schemas.microsoft.com/office/drawing/2014/main" id="{94EF6425-6F5E-B7CC-502E-00818A1C9F31}"/>
              </a:ext>
            </a:extLst>
          </p:cNvPr>
          <p:cNvSpPr>
            <a:spLocks noGrp="1"/>
          </p:cNvSpPr>
          <p:nvPr>
            <p:ph type="ftr" sz="quarter" idx="4"/>
          </p:nvPr>
        </p:nvSpPr>
        <p:spPr/>
        <p:txBody>
          <a:bodyPr/>
          <a:lstStyle/>
          <a:p>
            <a:endParaRPr lang="zh-CN" altLang="en-US"/>
          </a:p>
        </p:txBody>
      </p:sp>
    </p:spTree>
    <p:extLst>
      <p:ext uri="{BB962C8B-B14F-4D97-AF65-F5344CB8AC3E}">
        <p14:creationId xmlns:p14="http://schemas.microsoft.com/office/powerpoint/2010/main" val="2959119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817BF-1926-9F60-39CA-376C79FF78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74D9DF-4311-9FB2-F33A-A25AD54976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3D3D8-8889-CC5D-31DB-D372C0C76E1D}"/>
              </a:ext>
            </a:extLst>
          </p:cNvPr>
          <p:cNvSpPr>
            <a:spLocks noGrp="1"/>
          </p:cNvSpPr>
          <p:nvPr>
            <p:ph type="body" idx="1"/>
          </p:nvPr>
        </p:nvSpPr>
        <p:spPr/>
        <p:txBody>
          <a:bodyPr/>
          <a:lstStyle/>
          <a:p>
            <a:r>
              <a:rPr lang="zh-CN" altLang="en-US" dirty="0"/>
              <a:t>这一面拆成三个</a:t>
            </a:r>
            <a:endParaRPr lang="en-US" dirty="0"/>
          </a:p>
        </p:txBody>
      </p:sp>
      <p:sp>
        <p:nvSpPr>
          <p:cNvPr id="4" name="灯片编号占位符 3">
            <a:extLst>
              <a:ext uri="{FF2B5EF4-FFF2-40B4-BE49-F238E27FC236}">
                <a16:creationId xmlns:a16="http://schemas.microsoft.com/office/drawing/2014/main" id="{EC1368EA-824A-4329-68FB-BAB9BD76025D}"/>
              </a:ext>
            </a:extLst>
          </p:cNvPr>
          <p:cNvSpPr>
            <a:spLocks noGrp="1"/>
          </p:cNvSpPr>
          <p:nvPr>
            <p:ph type="sldNum" sz="quarter" idx="5"/>
          </p:nvPr>
        </p:nvSpPr>
        <p:spPr/>
        <p:txBody>
          <a:bodyPr/>
          <a:lstStyle/>
          <a:p>
            <a:fld id="{9E877A82-3CC1-4B88-A820-C61F471C1ED3}" type="slidenum">
              <a:rPr lang="zh-CN" altLang="en-US" smtClean="0"/>
              <a:t>70</a:t>
            </a:fld>
            <a:endParaRPr lang="zh-CN" altLang="en-US"/>
          </a:p>
        </p:txBody>
      </p:sp>
      <p:sp>
        <p:nvSpPr>
          <p:cNvPr id="5" name="页脚占位符 4">
            <a:extLst>
              <a:ext uri="{FF2B5EF4-FFF2-40B4-BE49-F238E27FC236}">
                <a16:creationId xmlns:a16="http://schemas.microsoft.com/office/drawing/2014/main" id="{AC49ED9F-342F-82F1-1519-20AD0C51BE84}"/>
              </a:ext>
            </a:extLst>
          </p:cNvPr>
          <p:cNvSpPr>
            <a:spLocks noGrp="1"/>
          </p:cNvSpPr>
          <p:nvPr>
            <p:ph type="ftr" sz="quarter" idx="4"/>
          </p:nvPr>
        </p:nvSpPr>
        <p:spPr/>
        <p:txBody>
          <a:bodyPr/>
          <a:lstStyle/>
          <a:p>
            <a:endParaRPr lang="zh-CN" altLang="en-US"/>
          </a:p>
        </p:txBody>
      </p:sp>
    </p:spTree>
    <p:extLst>
      <p:ext uri="{BB962C8B-B14F-4D97-AF65-F5344CB8AC3E}">
        <p14:creationId xmlns:p14="http://schemas.microsoft.com/office/powerpoint/2010/main" val="4209391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5EAB7-58B0-E613-B59C-A4BCD7688E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3F4AB9-B6C3-9253-38D8-1E061558F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25F51C-9EA0-F6D4-8D3D-1ECE796ACB9D}"/>
              </a:ext>
            </a:extLst>
          </p:cNvPr>
          <p:cNvSpPr>
            <a:spLocks noGrp="1"/>
          </p:cNvSpPr>
          <p:nvPr>
            <p:ph type="body" idx="1"/>
          </p:nvPr>
        </p:nvSpPr>
        <p:spPr/>
        <p:txBody>
          <a:bodyPr/>
          <a:lstStyle/>
          <a:p>
            <a:r>
              <a:rPr lang="zh-CN" altLang="en-US" dirty="0"/>
              <a:t>这一面拆成三个</a:t>
            </a:r>
            <a:endParaRPr lang="en-US" dirty="0"/>
          </a:p>
        </p:txBody>
      </p:sp>
      <p:sp>
        <p:nvSpPr>
          <p:cNvPr id="4" name="灯片编号占位符 3">
            <a:extLst>
              <a:ext uri="{FF2B5EF4-FFF2-40B4-BE49-F238E27FC236}">
                <a16:creationId xmlns:a16="http://schemas.microsoft.com/office/drawing/2014/main" id="{FC610B0F-63A7-A4B2-B27A-48CC95C34FB4}"/>
              </a:ext>
            </a:extLst>
          </p:cNvPr>
          <p:cNvSpPr>
            <a:spLocks noGrp="1"/>
          </p:cNvSpPr>
          <p:nvPr>
            <p:ph type="sldNum" sz="quarter" idx="5"/>
          </p:nvPr>
        </p:nvSpPr>
        <p:spPr/>
        <p:txBody>
          <a:bodyPr/>
          <a:lstStyle/>
          <a:p>
            <a:fld id="{9E877A82-3CC1-4B88-A820-C61F471C1ED3}" type="slidenum">
              <a:rPr lang="zh-CN" altLang="en-US" smtClean="0"/>
              <a:t>71</a:t>
            </a:fld>
            <a:endParaRPr lang="zh-CN" altLang="en-US"/>
          </a:p>
        </p:txBody>
      </p:sp>
      <p:sp>
        <p:nvSpPr>
          <p:cNvPr id="5" name="页脚占位符 4">
            <a:extLst>
              <a:ext uri="{FF2B5EF4-FFF2-40B4-BE49-F238E27FC236}">
                <a16:creationId xmlns:a16="http://schemas.microsoft.com/office/drawing/2014/main" id="{C6593F86-FA77-E9C7-B3FC-21B51C6E2AE2}"/>
              </a:ext>
            </a:extLst>
          </p:cNvPr>
          <p:cNvSpPr>
            <a:spLocks noGrp="1"/>
          </p:cNvSpPr>
          <p:nvPr>
            <p:ph type="ftr" sz="quarter" idx="4"/>
          </p:nvPr>
        </p:nvSpPr>
        <p:spPr/>
        <p:txBody>
          <a:bodyPr/>
          <a:lstStyle/>
          <a:p>
            <a:endParaRPr lang="zh-CN" altLang="en-US"/>
          </a:p>
        </p:txBody>
      </p:sp>
    </p:spTree>
    <p:extLst>
      <p:ext uri="{BB962C8B-B14F-4D97-AF65-F5344CB8AC3E}">
        <p14:creationId xmlns:p14="http://schemas.microsoft.com/office/powerpoint/2010/main" val="206712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23969-785E-2840-3A7D-A4A2ED1A09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D2FBFA-EA3E-589E-35C5-561C85FEA3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854D7FB-6E83-A757-6B8C-F4A07EDA64FF}"/>
              </a:ext>
            </a:extLst>
          </p:cNvPr>
          <p:cNvSpPr>
            <a:spLocks noGrp="1"/>
          </p:cNvSpPr>
          <p:nvPr>
            <p:ph type="body" idx="1"/>
          </p:nvPr>
        </p:nvSpPr>
        <p:spPr/>
        <p:txBody>
          <a:bodyPr/>
          <a:lstStyle/>
          <a:p>
            <a:r>
              <a:rPr lang="zh-CN" altLang="en-US" dirty="0"/>
              <a:t>这一面拆成三个</a:t>
            </a:r>
            <a:endParaRPr lang="en-US" dirty="0"/>
          </a:p>
        </p:txBody>
      </p:sp>
      <p:sp>
        <p:nvSpPr>
          <p:cNvPr id="4" name="灯片编号占位符 3">
            <a:extLst>
              <a:ext uri="{FF2B5EF4-FFF2-40B4-BE49-F238E27FC236}">
                <a16:creationId xmlns:a16="http://schemas.microsoft.com/office/drawing/2014/main" id="{1A990F7E-CA5C-C87D-C3FA-D7326C256C8C}"/>
              </a:ext>
            </a:extLst>
          </p:cNvPr>
          <p:cNvSpPr>
            <a:spLocks noGrp="1"/>
          </p:cNvSpPr>
          <p:nvPr>
            <p:ph type="sldNum" sz="quarter" idx="5"/>
          </p:nvPr>
        </p:nvSpPr>
        <p:spPr/>
        <p:txBody>
          <a:bodyPr/>
          <a:lstStyle/>
          <a:p>
            <a:fld id="{9E877A82-3CC1-4B88-A820-C61F471C1ED3}" type="slidenum">
              <a:rPr lang="zh-CN" altLang="en-US" smtClean="0"/>
              <a:t>74</a:t>
            </a:fld>
            <a:endParaRPr lang="zh-CN" altLang="en-US"/>
          </a:p>
        </p:txBody>
      </p:sp>
      <p:sp>
        <p:nvSpPr>
          <p:cNvPr id="5" name="页脚占位符 4">
            <a:extLst>
              <a:ext uri="{FF2B5EF4-FFF2-40B4-BE49-F238E27FC236}">
                <a16:creationId xmlns:a16="http://schemas.microsoft.com/office/drawing/2014/main" id="{F3108F5C-766D-08DC-B863-13AA4722B7E3}"/>
              </a:ext>
            </a:extLst>
          </p:cNvPr>
          <p:cNvSpPr>
            <a:spLocks noGrp="1"/>
          </p:cNvSpPr>
          <p:nvPr>
            <p:ph type="ftr" sz="quarter" idx="4"/>
          </p:nvPr>
        </p:nvSpPr>
        <p:spPr/>
        <p:txBody>
          <a:bodyPr/>
          <a:lstStyle/>
          <a:p>
            <a:endParaRPr lang="zh-CN" altLang="en-US"/>
          </a:p>
        </p:txBody>
      </p:sp>
    </p:spTree>
    <p:extLst>
      <p:ext uri="{BB962C8B-B14F-4D97-AF65-F5344CB8AC3E}">
        <p14:creationId xmlns:p14="http://schemas.microsoft.com/office/powerpoint/2010/main" val="1910697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1956</a:t>
            </a:r>
            <a:r>
              <a:rPr lang="zh-CN" altLang="en-US"/>
              <a:t>年达特茅斯会议：马文</a:t>
            </a:r>
            <a:r>
              <a:rPr lang="en-US" altLang="zh-CN"/>
              <a:t>·</a:t>
            </a:r>
            <a:r>
              <a:rPr lang="zh-CN" altLang="en-US"/>
              <a:t>明斯基、约翰</a:t>
            </a:r>
            <a:r>
              <a:rPr lang="en-US" altLang="zh-CN"/>
              <a:t>·</a:t>
            </a:r>
            <a:r>
              <a:rPr lang="zh-CN" altLang="en-US"/>
              <a:t>麦卡锡和两位资深科学家组织：</a:t>
            </a:r>
            <a:r>
              <a:rPr lang="en-US" altLang="zh-CN"/>
              <a:t>IBM</a:t>
            </a:r>
            <a:r>
              <a:rPr lang="zh-CN" altLang="en-US"/>
              <a:t>的克劳德</a:t>
            </a:r>
            <a:r>
              <a:rPr lang="en-US" altLang="zh-CN"/>
              <a:t>·</a:t>
            </a:r>
            <a:r>
              <a:rPr lang="zh-CN" altLang="en-US"/>
              <a:t>香农和内森</a:t>
            </a:r>
            <a:r>
              <a:rPr lang="en-US" altLang="zh-CN"/>
              <a:t>·</a:t>
            </a:r>
            <a:r>
              <a:rPr lang="zh-CN" altLang="en-US"/>
              <a:t>罗切斯特。会议的提案包括这一断言：“</a:t>
            </a:r>
            <a:r>
              <a:rPr lang="en-US" altLang="zh-CN">
                <a:solidFill>
                  <a:srgbClr val="002B7F"/>
                </a:solidFill>
              </a:rPr>
              <a:t>every aspect of learning or any other feature of intelligence can be so precisely described that a machine can be made to simulate it</a:t>
            </a:r>
            <a:r>
              <a:rPr lang="zh-CN" altLang="en-US"/>
              <a:t>”。</a:t>
            </a:r>
          </a:p>
          <a:p>
            <a:endParaRPr lang="zh-CN" altLang="en-US"/>
          </a:p>
        </p:txBody>
      </p:sp>
      <p:sp>
        <p:nvSpPr>
          <p:cNvPr id="4" name="灯片编号占位符 3"/>
          <p:cNvSpPr>
            <a:spLocks noGrp="1"/>
          </p:cNvSpPr>
          <p:nvPr>
            <p:ph type="sldNum" sz="quarter" idx="5"/>
          </p:nvPr>
        </p:nvSpPr>
        <p:spPr/>
        <p:txBody>
          <a:bodyPr/>
          <a:lstStyle/>
          <a:p>
            <a:fld id="{B3FB6C25-FFE4-4126-ADF1-3137FE8DB2D2}" type="slidenum">
              <a:rPr lang="zh-CN" altLang="en-US" smtClean="0"/>
              <a:t>86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41</a:t>
            </a:fld>
            <a:endParaRPr lang="zh-CN" altLang="en-US"/>
          </a:p>
        </p:txBody>
      </p:sp>
    </p:spTree>
    <p:extLst>
      <p:ext uri="{BB962C8B-B14F-4D97-AF65-F5344CB8AC3E}">
        <p14:creationId xmlns:p14="http://schemas.microsoft.com/office/powerpoint/2010/main" val="334786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88DC9-2E7A-8957-F236-446F11C791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A97536-8871-724F-D032-5B4A398B83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536BA5-45F5-96E6-4DF8-E55473A438FD}"/>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7C48B7DA-06BA-CAA4-61FE-4B84E25A806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5454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80122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12BD5-10CE-AD3B-7F93-3616F6C6A3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CA2A3C-BAC2-80D1-7B79-9BC1AB0F1A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28DD73-2D77-E0D7-042D-B67468BC3868}"/>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B4D9EDF-4E93-DA4C-9657-BC68029A5E8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59318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3BF3-5B2E-025C-66D2-DB8AE0E1F2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B89634-A7DD-F229-FF48-ACAB4B3B11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696314-44CA-3FED-0CC4-4F8B49A69C38}"/>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C9364509-A0DB-0D9D-35FD-2356E6E5C2E4}"/>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34423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EC261-4FBB-C0C1-011A-C0E2A7878A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28B24E-1981-293B-DB9E-AD9732F440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17C582-5ADB-7285-12F9-E591E37FF257}"/>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99131B95-AD21-C9A7-7E70-D153F9C886D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94285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12571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59767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2026/2/26</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03343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3043873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1066950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836642" y="6318000"/>
            <a:ext cx="95246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742448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5" name="灯片编号占位符 4"/>
          <p:cNvSpPr>
            <a:spLocks noGrp="1"/>
          </p:cNvSpPr>
          <p:nvPr>
            <p:ph type="sldNum" sz="quarter" idx="12"/>
          </p:nvPr>
        </p:nvSpPr>
        <p:spPr>
          <a:xfrm>
            <a:off x="11779008" y="6318000"/>
            <a:ext cx="952460" cy="540000"/>
          </a:xfrm>
          <a:prstGeom prst="rect">
            <a:avLst/>
          </a:prstGeom>
        </p:spPr>
        <p:txBody>
          <a:bodyPr/>
          <a:lstStyle>
            <a:lvl1pPr>
              <a:defRPr>
                <a:solidFill>
                  <a:schemeClr val="bg1"/>
                </a:solidFill>
              </a:defRPr>
            </a:lvl1pPr>
          </a:lstStyle>
          <a:p>
            <a:fld id="{66E0AC87-F9B6-4F7A-AB3A-6863E2A5800B}" type="slidenum">
              <a:rPr lang="zh-CN" altLang="en-US" smtClean="0"/>
              <a:pPr/>
              <a:t>‹#›</a:t>
            </a:fld>
            <a:endParaRPr lang="zh-CN" altLang="en-US" dirty="0"/>
          </a:p>
        </p:txBody>
      </p:sp>
    </p:spTree>
    <p:extLst>
      <p:ext uri="{BB962C8B-B14F-4D97-AF65-F5344CB8AC3E}">
        <p14:creationId xmlns:p14="http://schemas.microsoft.com/office/powerpoint/2010/main" val="89494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灯片编号占位符 5"/>
          <p:cNvSpPr>
            <a:spLocks noGrp="1"/>
          </p:cNvSpPr>
          <p:nvPr>
            <p:ph type="sldNum" sz="quarter" idx="12"/>
          </p:nvPr>
        </p:nvSpPr>
        <p:spPr>
          <a:xfrm>
            <a:off x="336002" y="6318000"/>
            <a:ext cx="96000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60036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7" name="灯片编号占位符 6"/>
          <p:cNvSpPr>
            <a:spLocks noGrp="1"/>
          </p:cNvSpPr>
          <p:nvPr>
            <p:ph type="sldNum" sz="quarter" idx="12"/>
          </p:nvPr>
        </p:nvSpPr>
        <p:spPr>
          <a:xfrm>
            <a:off x="381242" y="6318000"/>
            <a:ext cx="95246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688175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9" name="灯片编号占位符 8"/>
          <p:cNvSpPr>
            <a:spLocks noGrp="1"/>
          </p:cNvSpPr>
          <p:nvPr>
            <p:ph type="sldNum" sz="quarter" idx="12"/>
          </p:nvPr>
        </p:nvSpPr>
        <p:spPr>
          <a:xfrm>
            <a:off x="381242" y="6318000"/>
            <a:ext cx="95246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720553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灯片编号占位符 5"/>
          <p:cNvSpPr>
            <a:spLocks noGrp="1"/>
          </p:cNvSpPr>
          <p:nvPr>
            <p:ph type="sldNum" sz="quarter" idx="12"/>
          </p:nvPr>
        </p:nvSpPr>
        <p:spPr>
          <a:xfrm>
            <a:off x="381242" y="6318000"/>
            <a:ext cx="95246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355786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137560"/>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2026/2/26</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4923654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纯标题">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B376E1FF-C903-4528-AFB1-762675B4E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a:extLst>
              <a:ext uri="{FF2B5EF4-FFF2-40B4-BE49-F238E27FC236}">
                <a16:creationId xmlns:a16="http://schemas.microsoft.com/office/drawing/2014/main" id="{2AE9DC11-4AE6-4BFA-A924-B7DB455D6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4">
            <a:extLst>
              <a:ext uri="{FF2B5EF4-FFF2-40B4-BE49-F238E27FC236}">
                <a16:creationId xmlns:a16="http://schemas.microsoft.com/office/drawing/2014/main" id="{B9713252-3ABE-46C2-860F-567E2BD5AA3E}"/>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7" name="图片 5">
            <a:extLst>
              <a:ext uri="{FF2B5EF4-FFF2-40B4-BE49-F238E27FC236}">
                <a16:creationId xmlns:a16="http://schemas.microsoft.com/office/drawing/2014/main" id="{BDF4C648-FB70-4521-B3EC-29CF3CACB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a:extLst>
              <a:ext uri="{FF2B5EF4-FFF2-40B4-BE49-F238E27FC236}">
                <a16:creationId xmlns:a16="http://schemas.microsoft.com/office/drawing/2014/main" id="{F4248120-6333-4151-A4BA-8C48963272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D6EF0BAC-124E-4AC7-BC4E-A0E914DA55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72493D8E-99C6-4B35-A603-6C1BF1F0B90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1" name="图片 10">
            <a:extLst>
              <a:ext uri="{FF2B5EF4-FFF2-40B4-BE49-F238E27FC236}">
                <a16:creationId xmlns:a16="http://schemas.microsoft.com/office/drawing/2014/main" id="{02E02BEB-69DE-4E8F-97DB-22F6343C2D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2632062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内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DD0C6C-F76A-4A1F-B5E4-1CA59526C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D348E222-2979-4CF1-9D52-E26DE672B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4">
            <a:extLst>
              <a:ext uri="{FF2B5EF4-FFF2-40B4-BE49-F238E27FC236}">
                <a16:creationId xmlns:a16="http://schemas.microsoft.com/office/drawing/2014/main" id="{088F89D5-D3F9-4479-A50C-6EF89AD80F8B}"/>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8" name="图片 6">
            <a:extLst>
              <a:ext uri="{FF2B5EF4-FFF2-40B4-BE49-F238E27FC236}">
                <a16:creationId xmlns:a16="http://schemas.microsoft.com/office/drawing/2014/main" id="{A24F9927-4F84-412E-BB17-44D313E6F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51CF0843-AF41-4C68-B87F-304B89CF12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89DD5A76-0F69-4B30-908B-85A21D961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F3500664-3544-4A6B-BC82-F3052814D2A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2" name="图片 11">
            <a:extLst>
              <a:ext uri="{FF2B5EF4-FFF2-40B4-BE49-F238E27FC236}">
                <a16:creationId xmlns:a16="http://schemas.microsoft.com/office/drawing/2014/main" id="{2C648A80-15A7-463E-BF6E-6C256EA7169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sz="quarter" idx="10"/>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309383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2026/2/26</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2943635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2026/2/26</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393728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3185138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341046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864680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537781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819835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4773908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2826947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674766"/>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1049162482"/>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31548070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编辑母版文本样式</a:t>
            </a:r>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3"/>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平行四边形 20">
            <a:extLst>
              <a:ext uri="{FF2B5EF4-FFF2-40B4-BE49-F238E27FC236}">
                <a16:creationId xmlns:a16="http://schemas.microsoft.com/office/drawing/2014/main" id="{93235BFC-8F08-4C25-988C-FCB706C52ACD}"/>
              </a:ext>
            </a:extLst>
          </p:cNvPr>
          <p:cNvSpPr/>
          <p:nvPr/>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p:nvPicPr>
        <p:blipFill rotWithShape="1">
          <a:blip r:embed="rId4"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7438040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4" name="图片 3">
            <a:extLst>
              <a:ext uri="{FF2B5EF4-FFF2-40B4-BE49-F238E27FC236}">
                <a16:creationId xmlns:a16="http://schemas.microsoft.com/office/drawing/2014/main" id="{64227868-C0F1-41FC-A8C9-A533B4E11486}"/>
              </a:ext>
            </a:extLst>
          </p:cNvPr>
          <p:cNvPicPr>
            <a:picLocks noChangeAspect="1"/>
          </p:cNvPicPr>
          <p:nvPr/>
        </p:nvPicPr>
        <p:blipFill rotWithShape="1">
          <a:blip r:embed="rId2" cstate="print"/>
          <a:srcRect r="1346"/>
          <a:stretch/>
        </p:blipFill>
        <p:spPr>
          <a:xfrm>
            <a:off x="516" y="6041797"/>
            <a:ext cx="12166903" cy="411617"/>
          </a:xfrm>
          <a:prstGeom prst="rect">
            <a:avLst/>
          </a:prstGeom>
        </p:spPr>
      </p:pic>
      <p:sp>
        <p:nvSpPr>
          <p:cNvPr id="19" name="平行四边形 18">
            <a:extLst>
              <a:ext uri="{FF2B5EF4-FFF2-40B4-BE49-F238E27FC236}">
                <a16:creationId xmlns:a16="http://schemas.microsoft.com/office/drawing/2014/main" id="{9AE407FD-1006-4AC4-B10B-CB7686E66A86}"/>
              </a:ext>
            </a:extLst>
          </p:cNvPr>
          <p:cNvSpPr/>
          <p:nvPr/>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编辑母版文本样式</a:t>
            </a:r>
          </a:p>
        </p:txBody>
      </p:sp>
      <p:sp>
        <p:nvSpPr>
          <p:cNvPr id="11" name="平行四边形 10">
            <a:extLst>
              <a:ext uri="{FF2B5EF4-FFF2-40B4-BE49-F238E27FC236}">
                <a16:creationId xmlns:a16="http://schemas.microsoft.com/office/drawing/2014/main" id="{3E2A174E-0D40-4C44-A4CB-067A3AD3E27A}"/>
              </a:ext>
            </a:extLst>
          </p:cNvPr>
          <p:cNvSpPr/>
          <p:nvPr/>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88384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纯标题">
    <p:spTree>
      <p:nvGrpSpPr>
        <p:cNvPr id="1" name=""/>
        <p:cNvGrpSpPr/>
        <p:nvPr/>
      </p:nvGrpSpPr>
      <p:grpSpPr>
        <a:xfrm>
          <a:off x="0" y="0"/>
          <a:ext cx="0" cy="0"/>
          <a:chOff x="0" y="0"/>
          <a:chExt cx="0" cy="0"/>
        </a:xfrm>
      </p:grpSpPr>
      <p:pic>
        <p:nvPicPr>
          <p:cNvPr id="3"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4"/>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7"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1" name="图片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a:xfrm>
            <a:off x="658702" y="975603"/>
            <a:ext cx="11162884" cy="574183"/>
          </a:xfrm>
          <a:prstGeom prst="rect">
            <a:avLst/>
          </a:prstGeom>
        </p:spPr>
        <p:txBody>
          <a:bodyPr/>
          <a:lstStyle>
            <a:lvl1pPr>
              <a:defRPr sz="3200" b="1">
                <a:solidFill>
                  <a:srgbClr val="C00000"/>
                </a:solidFill>
              </a:defRPr>
            </a:lvl1p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1722334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534205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11.png"/><Relationship Id="rId2" Type="http://schemas.openxmlformats.org/officeDocument/2006/relationships/slideLayout" Target="../slideLayouts/slideLayout11.xml"/><Relationship Id="rId16"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image" Target="../media/image1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1"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2" r:id="rId8"/>
    <p:sldLayoutId id="2147483673" r:id="rId9"/>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just" defTabSz="1219200" rtl="0" eaLnBrk="1" latinLnBrk="0" hangingPunct="1">
        <a:lnSpc>
          <a:spcPct val="120000"/>
        </a:lnSpc>
        <a:spcBef>
          <a:spcPts val="0"/>
        </a:spcBef>
        <a:spcAft>
          <a:spcPts val="635"/>
        </a:spcAft>
        <a:buSzPct val="80000"/>
        <a:buFontTx/>
        <a:buNone/>
        <a:defRPr sz="2400" b="1" kern="1200">
          <a:solidFill>
            <a:schemeClr val="tx2"/>
          </a:solidFill>
          <a:latin typeface="微软雅黑" panose="020B0503020204020204" pitchFamily="34" charset="-122"/>
          <a:ea typeface="微软雅黑" panose="020B0503020204020204" pitchFamily="34" charset="-122"/>
          <a:cs typeface="+mn-cs"/>
        </a:defRPr>
      </a:lvl1pPr>
      <a:lvl2pPr marL="609600" indent="0" algn="just" defTabSz="1219200" rtl="0" eaLnBrk="1" latinLnBrk="0" hangingPunct="1">
        <a:lnSpc>
          <a:spcPct val="120000"/>
        </a:lnSpc>
        <a:spcBef>
          <a:spcPts val="0"/>
        </a:spcBef>
        <a:spcAft>
          <a:spcPts val="635"/>
        </a:spcAft>
        <a:buSzPct val="70000"/>
        <a:buFontTx/>
        <a:buNone/>
        <a:defRPr sz="2000" b="1" kern="1200">
          <a:solidFill>
            <a:schemeClr val="tx2"/>
          </a:solidFill>
          <a:latin typeface="微软雅黑" panose="020B0503020204020204" pitchFamily="34" charset="-122"/>
          <a:ea typeface="微软雅黑" panose="020B0503020204020204" pitchFamily="34" charset="-122"/>
          <a:cs typeface="+mn-cs"/>
        </a:defRPr>
      </a:lvl2pPr>
      <a:lvl3pPr marL="1219200" indent="0" algn="just" defTabSz="1219200" rtl="0" eaLnBrk="1" latinLnBrk="0" hangingPunct="1">
        <a:lnSpc>
          <a:spcPct val="120000"/>
        </a:lnSpc>
        <a:spcBef>
          <a:spcPts val="0"/>
        </a:spcBef>
        <a:spcAft>
          <a:spcPts val="635"/>
        </a:spcAft>
        <a:buSzPct val="60000"/>
        <a:buFontTx/>
        <a:buNone/>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5"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pic>
        <p:nvPicPr>
          <p:cNvPr id="12" name="图片 11"/>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8037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dt="0"/>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7"/>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7"/>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7"/>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6"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1746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8"/>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8"/>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8"/>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6.xml"/><Relationship Id="rId4" Type="http://schemas.openxmlformats.org/officeDocument/2006/relationships/image" Target="../media/image147.jpeg"/></Relationships>
</file>

<file path=ppt/slides/_rels/slide10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6.xml"/><Relationship Id="rId5" Type="http://schemas.openxmlformats.org/officeDocument/2006/relationships/image" Target="../media/image152.jpeg"/><Relationship Id="rId4" Type="http://schemas.openxmlformats.org/officeDocument/2006/relationships/image" Target="../media/image151.jpeg"/></Relationships>
</file>

<file path=ppt/slides/_rels/slide10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1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5.xml"/><Relationship Id="rId4" Type="http://schemas.openxmlformats.org/officeDocument/2006/relationships/image" Target="../media/image159.png"/></Relationships>
</file>

<file path=ppt/slides/_rels/slide10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5.xml"/><Relationship Id="rId4" Type="http://schemas.openxmlformats.org/officeDocument/2006/relationships/image" Target="../media/image16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8" Type="http://schemas.openxmlformats.org/officeDocument/2006/relationships/image" Target="../media/image172.jpeg"/><Relationship Id="rId3" Type="http://schemas.openxmlformats.org/officeDocument/2006/relationships/image" Target="../media/image168.jpeg"/><Relationship Id="rId7" Type="http://schemas.openxmlformats.org/officeDocument/2006/relationships/image" Target="../media/image171.jpeg"/><Relationship Id="rId2" Type="http://schemas.openxmlformats.org/officeDocument/2006/relationships/image" Target="../media/image167.jpeg"/><Relationship Id="rId1" Type="http://schemas.openxmlformats.org/officeDocument/2006/relationships/slideLayout" Target="../slideLayouts/slideLayout6.xml"/><Relationship Id="rId6" Type="http://schemas.openxmlformats.org/officeDocument/2006/relationships/image" Target="../media/image170.jpeg"/><Relationship Id="rId5" Type="http://schemas.openxmlformats.org/officeDocument/2006/relationships/image" Target="../media/image169.jpeg"/><Relationship Id="rId10" Type="http://schemas.openxmlformats.org/officeDocument/2006/relationships/image" Target="../media/image174.png"/><Relationship Id="rId4" Type="http://schemas.openxmlformats.org/officeDocument/2006/relationships/image" Target="../media/image162.jpeg"/><Relationship Id="rId9" Type="http://schemas.openxmlformats.org/officeDocument/2006/relationships/image" Target="../media/image173.jpeg"/></Relationships>
</file>

<file path=ppt/slides/_rels/slide113.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6.xml"/><Relationship Id="rId7" Type="http://schemas.openxmlformats.org/officeDocument/2006/relationships/image" Target="../media/image3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6.xml"/><Relationship Id="rId5" Type="http://schemas.openxmlformats.org/officeDocument/2006/relationships/slideLayout" Target="../slideLayouts/slideLayout5.xml"/><Relationship Id="rId10" Type="http://schemas.openxmlformats.org/officeDocument/2006/relationships/image" Target="../media/image39.png"/><Relationship Id="rId4" Type="http://schemas.openxmlformats.org/officeDocument/2006/relationships/tags" Target="../tags/tag7.xml"/><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0.xml"/><Relationship Id="rId7" Type="http://schemas.openxmlformats.org/officeDocument/2006/relationships/image" Target="../media/image4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slideLayout" Target="../slideLayouts/slideLayout8.xml"/><Relationship Id="rId4" Type="http://schemas.openxmlformats.org/officeDocument/2006/relationships/tags" Target="../tags/tag11.xml"/><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81.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4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5.png"/><Relationship Id="rId5" Type="http://schemas.openxmlformats.org/officeDocument/2006/relationships/tags" Target="../tags/tag18.xml"/><Relationship Id="rId10" Type="http://schemas.openxmlformats.org/officeDocument/2006/relationships/image" Target="../media/image44.png"/><Relationship Id="rId4" Type="http://schemas.openxmlformats.org/officeDocument/2006/relationships/tags" Target="../tags/tag17.xml"/><Relationship Id="rId9" Type="http://schemas.openxmlformats.org/officeDocument/2006/relationships/image" Target="../media/image43.png"/><Relationship Id="rId14" Type="http://schemas.openxmlformats.org/officeDocument/2006/relationships/image" Target="../media/image320.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89.xml"/><Relationship Id="rId18" Type="http://schemas.openxmlformats.org/officeDocument/2006/relationships/image" Target="../media/image380.png"/><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340.png"/><Relationship Id="rId17" Type="http://schemas.openxmlformats.org/officeDocument/2006/relationships/image" Target="../media/image370.png"/><Relationship Id="rId2" Type="http://schemas.openxmlformats.org/officeDocument/2006/relationships/tags" Target="../tags/tag22.xml"/><Relationship Id="rId16" Type="http://schemas.openxmlformats.org/officeDocument/2006/relationships/tags" Target="../tags/tag19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1860.xml"/><Relationship Id="rId5" Type="http://schemas.openxmlformats.org/officeDocument/2006/relationships/tags" Target="../tags/tag25.xml"/><Relationship Id="rId15" Type="http://schemas.openxmlformats.org/officeDocument/2006/relationships/image" Target="../media/image47.png"/><Relationship Id="rId10" Type="http://schemas.openxmlformats.org/officeDocument/2006/relationships/image" Target="../media/image330.png"/><Relationship Id="rId4" Type="http://schemas.openxmlformats.org/officeDocument/2006/relationships/tags" Target="../tags/tag24.xml"/><Relationship Id="rId9" Type="http://schemas.openxmlformats.org/officeDocument/2006/relationships/tags" Target="../tags/tag1840.xml"/><Relationship Id="rId14"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49.png"/><Relationship Id="rId4"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3.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37.xml"/><Relationship Id="rId7" Type="http://schemas.openxmlformats.org/officeDocument/2006/relationships/image" Target="../media/image54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40.xml"/><Relationship Id="rId7" Type="http://schemas.openxmlformats.org/officeDocument/2006/relationships/image" Target="../media/image56.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5.png"/><Relationship Id="rId5" Type="http://schemas.openxmlformats.org/officeDocument/2006/relationships/slideLayout" Target="../slideLayouts/slideLayout8.xml"/><Relationship Id="rId10" Type="http://schemas.openxmlformats.org/officeDocument/2006/relationships/image" Target="../media/image57.png"/><Relationship Id="rId4" Type="http://schemas.openxmlformats.org/officeDocument/2006/relationships/tags" Target="../tags/tag41.xml"/><Relationship Id="rId9" Type="http://schemas.openxmlformats.org/officeDocument/2006/relationships/image" Target="../media/image430.png"/></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60.png"/><Relationship Id="rId1" Type="http://schemas.openxmlformats.org/officeDocument/2006/relationships/slideLayout" Target="../slideLayouts/slideLayout6.xml"/><Relationship Id="rId4" Type="http://schemas.openxmlformats.org/officeDocument/2006/relationships/image" Target="../media/image2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1.png"/><Relationship Id="rId1" Type="http://schemas.openxmlformats.org/officeDocument/2006/relationships/slideLayout" Target="../slideLayouts/slideLayout6.xml"/><Relationship Id="rId4" Type="http://schemas.openxmlformats.org/officeDocument/2006/relationships/image" Target="../media/image231.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0.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71.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72.png"/><Relationship Id="rId2" Type="http://schemas.openxmlformats.org/officeDocument/2006/relationships/tags" Target="../tags/tag45.xml"/><Relationship Id="rId16" Type="http://schemas.openxmlformats.org/officeDocument/2006/relationships/image" Target="../media/image74.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70.png"/><Relationship Id="rId5" Type="http://schemas.openxmlformats.org/officeDocument/2006/relationships/tags" Target="../tags/tag48.xml"/><Relationship Id="rId15" Type="http://schemas.openxmlformats.org/officeDocument/2006/relationships/image" Target="../media/image730.png"/><Relationship Id="rId10" Type="http://schemas.openxmlformats.org/officeDocument/2006/relationships/image" Target="../media/image69.png"/><Relationship Id="rId4" Type="http://schemas.openxmlformats.org/officeDocument/2006/relationships/tags" Target="../tags/tag47.xml"/><Relationship Id="rId9" Type="http://schemas.openxmlformats.org/officeDocument/2006/relationships/image" Target="../media/image68.png"/><Relationship Id="rId1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6.jpg"/><Relationship Id="rId4" Type="http://schemas.openxmlformats.org/officeDocument/2006/relationships/image" Target="../media/image810.png"/></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00.png"/><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5.xml"/><Relationship Id="rId1" Type="http://schemas.openxmlformats.org/officeDocument/2006/relationships/tags" Target="../tags/tag56.xml"/><Relationship Id="rId5" Type="http://schemas.openxmlformats.org/officeDocument/2006/relationships/image" Target="../media/image97.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03.jpe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05.jpe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07.jpe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1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hyperlink" Target="http://www.andreykurenkov.com/writing/ai/a-brief-history-of-neural-nets-and-deep-learning/"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hyperlink" Target="http://www.andreykurenkov.com/writing/ai/a-brief-history-of-neural-nets-and-deep-learni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5" Type="http://schemas.openxmlformats.org/officeDocument/2006/relationships/image" Target="../media/image251.png"/><Relationship Id="rId4" Type="http://schemas.openxmlformats.org/officeDocument/2006/relationships/image" Target="../media/image241.png"/></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1.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 Id="rId5" Type="http://schemas.openxmlformats.org/officeDocument/2006/relationships/image" Target="../media/image135.png"/><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36.GI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7.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 y="3694683"/>
            <a:ext cx="12192000" cy="2769989"/>
          </a:xfrm>
          <a:prstGeom prst="rect">
            <a:avLst/>
          </a:prstGeom>
          <a:noFill/>
        </p:spPr>
        <p:txBody>
          <a:bodyPr wrap="square" rtlCol="0" anchor="ctr">
            <a:spAutoFit/>
          </a:bodyPr>
          <a:lstStyle/>
          <a:p>
            <a:pPr indent="0" algn="ctr" defTabSz="864235" fontAlgn="auto">
              <a:lnSpc>
                <a:spcPct val="100000"/>
              </a:lnSpc>
              <a:spcAft>
                <a:spcPts val="2400"/>
              </a:spcAft>
              <a:defRPr/>
            </a:pPr>
            <a:r>
              <a:rPr kumimoji="0" lang="zh-CN" altLang="en-US" sz="5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第</a:t>
            </a:r>
            <a:r>
              <a:rPr kumimoji="0" lang="en-US" altLang="zh-CN" sz="5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r>
              <a:rPr kumimoji="0" lang="zh-CN" altLang="en-US" sz="5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章：深度学习介绍</a:t>
            </a:r>
            <a:endParaRPr kumimoji="0" lang="zh-CN" altLang="en-US" sz="4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indent="0" algn="ctr" defTabSz="864235" fontAlgn="auto">
              <a:lnSpc>
                <a:spcPct val="100000"/>
              </a:lnSpc>
              <a:spcAft>
                <a:spcPts val="2400"/>
              </a:spcAft>
              <a:defRPr/>
            </a:pPr>
            <a:r>
              <a:rPr lang="zh-CN" altLang="en-US" sz="2000" dirty="0">
                <a:solidFill>
                  <a:schemeClr val="bg1"/>
                </a:solidFill>
                <a:latin typeface="微软雅黑" panose="020B0503020204020204" pitchFamily="34" charset="-122"/>
                <a:ea typeface="微软雅黑" panose="020B0503020204020204" pitchFamily="34" charset="-122"/>
              </a:rPr>
              <a:t>许志钦</a:t>
            </a:r>
            <a:endParaRPr lang="en-US" altLang="zh-CN" sz="2000" dirty="0">
              <a:solidFill>
                <a:schemeClr val="bg1"/>
              </a:solidFill>
              <a:latin typeface="微软雅黑" panose="020B0503020204020204" pitchFamily="34" charset="-122"/>
              <a:ea typeface="微软雅黑" panose="020B0503020204020204" pitchFamily="34" charset="-122"/>
            </a:endParaRPr>
          </a:p>
          <a:p>
            <a:pPr indent="0" algn="ctr" defTabSz="864235" fontAlgn="auto">
              <a:lnSpc>
                <a:spcPct val="100000"/>
              </a:lnSpc>
              <a:spcAft>
                <a:spcPts val="2400"/>
              </a:spcAft>
              <a:defRPr/>
            </a:pPr>
            <a:r>
              <a:rPr lang="zh-CN" altLang="en-US" sz="2000" dirty="0">
                <a:solidFill>
                  <a:schemeClr val="bg1"/>
                </a:solidFill>
                <a:latin typeface="微软雅黑" panose="020B0503020204020204" pitchFamily="34" charset="-122"/>
                <a:ea typeface="微软雅黑" panose="020B0503020204020204" pitchFamily="34" charset="-122"/>
              </a:rPr>
              <a:t>上海交通大学</a:t>
            </a:r>
          </a:p>
          <a:p>
            <a:pPr marR="0" lvl="0" indent="0" algn="ctr" defTabSz="864235" rtl="0" fontAlgn="auto">
              <a:lnSpc>
                <a:spcPct val="100000"/>
              </a:lnSpc>
              <a:spcBef>
                <a:spcPts val="0"/>
              </a:spcBef>
              <a:spcAft>
                <a:spcPts val="0"/>
              </a:spcAft>
              <a:buClrTx/>
              <a:buSzTx/>
              <a:buFontTx/>
              <a:buNone/>
              <a:defRPr/>
            </a:pPr>
            <a:fld id="{E102F756-3B96-CC46-A2D4-96CC8736307C}" type="datetime3">
              <a:rPr lang="zh-CN" altLang="en-US" sz="2000" smtClean="0">
                <a:solidFill>
                  <a:schemeClr val="bg1"/>
                </a:solidFill>
                <a:latin typeface="微软雅黑" panose="020B0503020204020204" pitchFamily="34" charset="-122"/>
                <a:ea typeface="微软雅黑" panose="020B0503020204020204" pitchFamily="34" charset="-122"/>
              </a:rPr>
              <a:pPr marR="0" lvl="0" indent="0" algn="ctr" defTabSz="864235" rtl="0" fontAlgn="auto">
                <a:lnSpc>
                  <a:spcPct val="100000"/>
                </a:lnSpc>
                <a:spcBef>
                  <a:spcPts val="0"/>
                </a:spcBef>
                <a:spcAft>
                  <a:spcPts val="0"/>
                </a:spcAft>
                <a:buClrTx/>
                <a:buSzTx/>
                <a:buFontTx/>
                <a:buNone/>
                <a:defRPr/>
              </a:pPr>
              <a:t>2026年2月26日星期四</a:t>
            </a:fld>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训练集与测试集，训练误差与测试误差</a:t>
            </a:r>
            <a:endParaRPr lang="zh-CN" altLang="en-US" dirty="0"/>
          </a:p>
        </p:txBody>
      </p:sp>
      <p:sp>
        <p:nvSpPr>
          <p:cNvPr id="10" name="文本框 9"/>
          <p:cNvSpPr txBox="1"/>
          <p:nvPr/>
        </p:nvSpPr>
        <p:spPr>
          <a:xfrm>
            <a:off x="380999" y="1012121"/>
            <a:ext cx="10864851" cy="5393271"/>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训练集</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用于训练机器学习模型的数据集。</a:t>
            </a:r>
            <a:endParaRPr kumimoji="0" lang="en-US" altLang="zh-CN" sz="2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模型通过学习训练集中的数据及其对应的标签（在监督学习中），来调整其内部参数，以便在见到新数据时能够做出准确的预测或分类。</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在训练集上用损失函数计算得到的误差称为</a:t>
            </a:r>
            <a:r>
              <a:rPr kumimoji="0" lang="zh-CN" altLang="en-US" sz="20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训练误差</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验证集：</a:t>
            </a:r>
            <a:r>
              <a:rPr kumimoji="0" lang="zh-CN" altLang="en-US" sz="2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调整模型的超参数和能力的初步评估</a:t>
            </a:r>
            <a:endParaRPr kumimoji="0" lang="en-US" altLang="zh-CN" sz="2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验证当前模型泛化能力以决定是否停止继续训练</a:t>
            </a:r>
            <a:r>
              <a:rPr kumimoji="0" lang="zh-CN" altLang="en-US" sz="2000" b="0" i="0" u="none" strike="noStrike" kern="1200" cap="none" spc="0" normalizeH="0" baseline="0" noProof="0" dirty="0">
                <a:ln>
                  <a:noFill/>
                </a:ln>
                <a:solidFill>
                  <a:srgbClr val="333333"/>
                </a:solidFill>
                <a:effectLst/>
                <a:uLnTx/>
                <a:uFillTx/>
                <a:latin typeface="PingFang SC"/>
                <a:ea typeface="黑体"/>
                <a:cs typeface="+mn-cs"/>
              </a:rPr>
              <a:t>。</a:t>
            </a:r>
            <a:endParaRPr kumimoji="0" lang="en-US" altLang="zh-CN" sz="2000" b="0" i="0" u="none" strike="noStrike" kern="1200" cap="none" spc="0" normalizeH="0" baseline="0" noProof="0" dirty="0">
              <a:ln>
                <a:noFill/>
              </a:ln>
              <a:solidFill>
                <a:srgbClr val="333333"/>
              </a:solidFill>
              <a:effectLst/>
              <a:uLnTx/>
              <a:uFillTx/>
              <a:latin typeface="PingFang SC"/>
              <a:ea typeface="黑体"/>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333333"/>
                </a:solidFill>
                <a:effectLst/>
                <a:uLnTx/>
                <a:uFillTx/>
                <a:latin typeface="PingFang SC"/>
                <a:ea typeface="微软雅黑" panose="020B0503020204020204" pitchFamily="34" charset="-122"/>
                <a:cs typeface="+mn-cs"/>
              </a:rPr>
              <a:t>比较不同超参的性能</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测试集</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用于评估训练好的模型性能的数据集。</a:t>
            </a:r>
            <a:endParaRPr kumimoji="0" lang="en-US" altLang="zh-CN" sz="2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测试集中的数据在训练过程中未被模型见过，因此可以用来衡量模型的</a:t>
            </a:r>
            <a:r>
              <a:rPr kumimoji="0" lang="zh-CN" altLang="en-US" sz="20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泛化能力</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，即模型在新数据上的表现。</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在测试集上用损失函数计算得到的误差称为</a:t>
            </a:r>
            <a:r>
              <a:rPr kumimoji="0" lang="zh-CN" altLang="en-US" sz="20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测试误差</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D5EB9105-530F-7D80-8B95-1DA993537B3C}"/>
              </a:ext>
            </a:extLst>
          </p:cNvPr>
          <p:cNvSpPr txBox="1"/>
          <p:nvPr/>
        </p:nvSpPr>
        <p:spPr>
          <a:xfrm>
            <a:off x="8729853" y="3153640"/>
            <a:ext cx="30809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B61616"/>
                </a:solidFill>
                <a:effectLst/>
                <a:uLnTx/>
                <a:uFillTx/>
                <a:latin typeface="Book Antiqua"/>
                <a:ea typeface="黑体"/>
                <a:cs typeface="+mn-cs"/>
              </a:rPr>
              <a:t>思考：验证集可以根据测试集来构造吗？</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E467AFD-1243-D486-5C0A-F8870BE8E8E0}"/>
                  </a:ext>
                </a:extLst>
              </p:cNvPr>
              <p:cNvSpPr txBox="1"/>
              <p:nvPr/>
            </p:nvSpPr>
            <p:spPr>
              <a:xfrm>
                <a:off x="4280452" y="3993919"/>
                <a:ext cx="2296398" cy="40818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e>
                              </m:d>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𝜆</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e>
                        <m:sup>
                          <m:r>
                            <a:rPr lang="en-US" altLang="zh-CN" sz="2000" b="0" i="1" smtClean="0">
                              <a:latin typeface="Cambria Math" panose="02040503050406030204" pitchFamily="18" charset="0"/>
                            </a:rPr>
                            <m:t>2</m:t>
                          </m:r>
                        </m:sup>
                      </m:sSup>
                    </m:oMath>
                  </m:oMathPara>
                </a14:m>
                <a:endParaRPr lang="zh-CN" altLang="en-US" sz="2000" dirty="0"/>
              </a:p>
            </p:txBody>
          </p:sp>
        </mc:Choice>
        <mc:Fallback xmlns="">
          <p:sp>
            <p:nvSpPr>
              <p:cNvPr id="4" name="文本框 3">
                <a:extLst>
                  <a:ext uri="{FF2B5EF4-FFF2-40B4-BE49-F238E27FC236}">
                    <a16:creationId xmlns:a16="http://schemas.microsoft.com/office/drawing/2014/main" id="{3E467AFD-1243-D486-5C0A-F8870BE8E8E0}"/>
                  </a:ext>
                </a:extLst>
              </p:cNvPr>
              <p:cNvSpPr txBox="1">
                <a:spLocks noRot="1" noChangeAspect="1" noMove="1" noResize="1" noEditPoints="1" noAdjustHandles="1" noChangeArrowheads="1" noChangeShapeType="1" noTextEdit="1"/>
              </p:cNvSpPr>
              <p:nvPr/>
            </p:nvSpPr>
            <p:spPr>
              <a:xfrm>
                <a:off x="4280452" y="3993919"/>
                <a:ext cx="2296398" cy="408189"/>
              </a:xfrm>
              <a:prstGeom prst="rect">
                <a:avLst/>
              </a:prstGeom>
              <a:blipFill>
                <a:blip r:embed="rId2"/>
                <a:stretch>
                  <a:fillRect/>
                </a:stretch>
              </a:blipFill>
            </p:spPr>
            <p:txBody>
              <a:bodyPr/>
              <a:lstStyle/>
              <a:p>
                <a:r>
                  <a:rPr lang="zh-CN" altLang="en-US">
                    <a:noFill/>
                  </a:rPr>
                  <a:t> </a:t>
                </a:r>
              </a:p>
            </p:txBody>
          </p:sp>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人工智能的第二次危机</a:t>
            </a:r>
            <a:endParaRPr lang="zh-CN" altLang="en-US" dirty="0"/>
          </a:p>
        </p:txBody>
      </p:sp>
      <p:sp>
        <p:nvSpPr>
          <p:cNvPr id="5" name="文本框 4"/>
          <p:cNvSpPr txBox="1"/>
          <p:nvPr/>
        </p:nvSpPr>
        <p:spPr>
          <a:xfrm>
            <a:off x="328431" y="1120777"/>
            <a:ext cx="10942712" cy="2326278"/>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marL="342900" indent="-342900">
              <a:buFont typeface="Wingdings" panose="05000000000000000000" pitchFamily="2" charset="2"/>
              <a:buChar char="p"/>
            </a:pPr>
            <a:r>
              <a:rPr lang="en-US" altLang="zh-CN" dirty="0">
                <a:latin typeface="微软雅黑" panose="020B0503020204020204" pitchFamily="34" charset="-122"/>
              </a:rPr>
              <a:t>LeCun </a:t>
            </a:r>
            <a:r>
              <a:rPr lang="zh-CN" altLang="en-US" dirty="0">
                <a:latin typeface="微软雅黑" panose="020B0503020204020204" pitchFamily="34" charset="-122"/>
              </a:rPr>
              <a:t>和 </a:t>
            </a:r>
            <a:r>
              <a:rPr lang="en-US" altLang="zh-CN" dirty="0">
                <a:latin typeface="微软雅黑" panose="020B0503020204020204" pitchFamily="34" charset="-122"/>
              </a:rPr>
              <a:t>Hinton</a:t>
            </a:r>
            <a:r>
              <a:rPr lang="zh-CN" altLang="en-US" dirty="0">
                <a:latin typeface="微软雅黑" panose="020B0503020204020204" pitchFamily="34" charset="-122"/>
              </a:rPr>
              <a:t>：他们的论文经常因主题是神经网络而被拒绝。尽管如此，他们还是坚持了下来。</a:t>
            </a:r>
          </a:p>
          <a:p>
            <a:pPr marL="342900" indent="-342900">
              <a:buFont typeface="Wingdings" panose="05000000000000000000" pitchFamily="2" charset="2"/>
              <a:buChar char="p"/>
            </a:pPr>
            <a:r>
              <a:rPr lang="zh-CN" altLang="en-US" dirty="0">
                <a:latin typeface="微软雅黑" panose="020B0503020204020204" pitchFamily="34" charset="-122"/>
              </a:rPr>
              <a:t>强大的盟友：</a:t>
            </a:r>
            <a:r>
              <a:rPr lang="en-US" altLang="zh-CN" dirty="0">
                <a:latin typeface="微软雅黑" panose="020B0503020204020204" pitchFamily="34" charset="-122"/>
              </a:rPr>
              <a:t>CIFAR</a:t>
            </a:r>
            <a:r>
              <a:rPr lang="zh-CN" altLang="en-US" dirty="0">
                <a:latin typeface="微软雅黑" panose="020B0503020204020204" pitchFamily="34" charset="-122"/>
              </a:rPr>
              <a:t>，它鼓励基础研究而不是直接应用，这也是 </a:t>
            </a:r>
            <a:r>
              <a:rPr lang="en-US" altLang="zh-CN" dirty="0">
                <a:latin typeface="微软雅黑" panose="020B0503020204020204" pitchFamily="34" charset="-122"/>
              </a:rPr>
              <a:t>Hinton </a:t>
            </a:r>
            <a:r>
              <a:rPr lang="zh-CN" altLang="en-US" dirty="0">
                <a:latin typeface="微软雅黑" panose="020B0503020204020204" pitchFamily="34" charset="-122"/>
              </a:rPr>
              <a:t>于 </a:t>
            </a:r>
            <a:r>
              <a:rPr lang="en-US" altLang="zh-CN" dirty="0">
                <a:latin typeface="微软雅黑" panose="020B0503020204020204" pitchFamily="34" charset="-122"/>
              </a:rPr>
              <a:t>1987 </a:t>
            </a:r>
            <a:r>
              <a:rPr lang="zh-CN" altLang="en-US" dirty="0">
                <a:latin typeface="微软雅黑" panose="020B0503020204020204" pitchFamily="34" charset="-122"/>
              </a:rPr>
              <a:t>年移居加拿大的动机</a:t>
            </a:r>
          </a:p>
        </p:txBody>
      </p:sp>
      <p:pic>
        <p:nvPicPr>
          <p:cNvPr id="2" name="Picture 4" descr="Image result for hint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0530" y="3800327"/>
            <a:ext cx="1891608" cy="21446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Image result for lecu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0901" y="3806676"/>
            <a:ext cx="1891608" cy="2141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CIF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1303" y="3800327"/>
            <a:ext cx="4021069" cy="2010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人工智能的第三波浪潮</a:t>
            </a:r>
            <a:endParaRPr lang="zh-CN" altLang="en-US" dirty="0"/>
          </a:p>
        </p:txBody>
      </p:sp>
      <p:sp>
        <p:nvSpPr>
          <p:cNvPr id="5" name="文本框 4"/>
          <p:cNvSpPr txBox="1"/>
          <p:nvPr/>
        </p:nvSpPr>
        <p:spPr>
          <a:xfrm>
            <a:off x="277792" y="929795"/>
            <a:ext cx="11360552" cy="2500172"/>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marL="342900" indent="-342900">
              <a:buFont typeface="Wingdings" panose="05000000000000000000" pitchFamily="2" charset="2"/>
              <a:buChar char="p"/>
            </a:pPr>
            <a:r>
              <a:rPr lang="en-US" altLang="zh-CN" sz="2000" dirty="0">
                <a:latin typeface="微软雅黑" panose="020B0503020204020204" pitchFamily="34" charset="-122"/>
              </a:rPr>
              <a:t>Hinton</a:t>
            </a:r>
            <a:r>
              <a:rPr lang="zh-CN" altLang="en-US" sz="2000" dirty="0">
                <a:latin typeface="微软雅黑" panose="020B0503020204020204" pitchFamily="34" charset="-122"/>
              </a:rPr>
              <a:t>、</a:t>
            </a:r>
            <a:r>
              <a:rPr lang="en-US" altLang="zh-CN" sz="2000" dirty="0">
                <a:latin typeface="微软雅黑" panose="020B0503020204020204" pitchFamily="34" charset="-122"/>
              </a:rPr>
              <a:t>Simon </a:t>
            </a:r>
            <a:r>
              <a:rPr lang="en-US" altLang="zh-CN" sz="2000" dirty="0" err="1">
                <a:latin typeface="微软雅黑" panose="020B0503020204020204" pitchFamily="34" charset="-122"/>
              </a:rPr>
              <a:t>Osindero</a:t>
            </a:r>
            <a:r>
              <a:rPr lang="en-US" altLang="zh-CN" sz="2000" dirty="0">
                <a:latin typeface="微软雅黑" panose="020B0503020204020204" pitchFamily="34" charset="-122"/>
              </a:rPr>
              <a:t> </a:t>
            </a:r>
            <a:r>
              <a:rPr lang="zh-CN" altLang="en-US" sz="2000" dirty="0">
                <a:latin typeface="微软雅黑" panose="020B0503020204020204" pitchFamily="34" charset="-122"/>
              </a:rPr>
              <a:t>和 </a:t>
            </a:r>
            <a:r>
              <a:rPr lang="en-US" altLang="zh-CN" sz="2000" dirty="0">
                <a:latin typeface="微软雅黑" panose="020B0503020204020204" pitchFamily="34" charset="-122"/>
              </a:rPr>
              <a:t>Yee-</a:t>
            </a:r>
            <a:r>
              <a:rPr lang="en-US" altLang="zh-CN" sz="2000" dirty="0" err="1">
                <a:latin typeface="微软雅黑" panose="020B0503020204020204" pitchFamily="34" charset="-122"/>
              </a:rPr>
              <a:t>Whye</a:t>
            </a:r>
            <a:r>
              <a:rPr lang="en-US" altLang="zh-CN" sz="2000" dirty="0">
                <a:latin typeface="微软雅黑" panose="020B0503020204020204" pitchFamily="34" charset="-122"/>
              </a:rPr>
              <a:t> </a:t>
            </a:r>
            <a:r>
              <a:rPr lang="en-US" altLang="zh-CN" sz="2000" dirty="0" err="1">
                <a:latin typeface="微软雅黑" panose="020B0503020204020204" pitchFamily="34" charset="-122"/>
              </a:rPr>
              <a:t>Teh</a:t>
            </a:r>
            <a:r>
              <a:rPr lang="en-US" altLang="zh-CN" sz="2000" dirty="0">
                <a:latin typeface="微软雅黑" panose="020B0503020204020204" pitchFamily="34" charset="-122"/>
              </a:rPr>
              <a:t> </a:t>
            </a:r>
            <a:r>
              <a:rPr lang="zh-CN" altLang="en-US" sz="2000" dirty="0">
                <a:latin typeface="微软雅黑" panose="020B0503020204020204" pitchFamily="34" charset="-122"/>
              </a:rPr>
              <a:t>在 </a:t>
            </a:r>
            <a:r>
              <a:rPr lang="en-US" altLang="zh-CN" sz="2000" dirty="0">
                <a:latin typeface="微软雅黑" panose="020B0503020204020204" pitchFamily="34" charset="-122"/>
              </a:rPr>
              <a:t>2006 </a:t>
            </a:r>
            <a:r>
              <a:rPr lang="zh-CN" altLang="en-US" sz="2000" dirty="0">
                <a:latin typeface="微软雅黑" panose="020B0503020204020204" pitchFamily="34" charset="-122"/>
              </a:rPr>
              <a:t>年发表了一篇被视为突破的论文，重新点燃了人们对神经网络的兴趣：</a:t>
            </a:r>
            <a:r>
              <a:rPr lang="en-US" altLang="zh-CN" sz="2000" dirty="0">
                <a:latin typeface="微软雅黑" panose="020B0503020204020204" pitchFamily="34" charset="-122"/>
              </a:rPr>
              <a:t> A Fast Learning Algorithm for Deep Belief Nets</a:t>
            </a:r>
            <a:r>
              <a:rPr lang="zh-CN" altLang="en-US" sz="2000" dirty="0">
                <a:latin typeface="微软雅黑" panose="020B0503020204020204" pitchFamily="34" charset="-122"/>
              </a:rPr>
              <a:t> </a:t>
            </a:r>
            <a:endParaRPr lang="en-US" altLang="zh-CN" sz="2000" dirty="0">
              <a:latin typeface="微软雅黑" panose="020B0503020204020204" pitchFamily="34" charset="-122"/>
            </a:endParaRPr>
          </a:p>
          <a:p>
            <a:pPr marL="342900" indent="-342900">
              <a:buFont typeface="Wingdings" panose="05000000000000000000" pitchFamily="2" charset="2"/>
              <a:buChar char="p"/>
            </a:pPr>
            <a:r>
              <a:rPr lang="zh-CN" altLang="en-US" sz="2000" dirty="0">
                <a:latin typeface="微软雅黑" panose="020B0503020204020204" pitchFamily="34" charset="-122"/>
              </a:rPr>
              <a:t>事实证明，以下形式的玻尔兹曼机可以以 </a:t>
            </a:r>
            <a:r>
              <a:rPr lang="en-US" altLang="zh-CN" sz="2000" dirty="0">
                <a:latin typeface="微软雅黑" panose="020B0503020204020204" pitchFamily="34" charset="-122"/>
              </a:rPr>
              <a:t>Hinton </a:t>
            </a:r>
            <a:r>
              <a:rPr lang="zh-CN" altLang="en-US" sz="2000" dirty="0">
                <a:latin typeface="微软雅黑" panose="020B0503020204020204" pitchFamily="34" charset="-122"/>
              </a:rPr>
              <a:t>在 </a:t>
            </a:r>
            <a:r>
              <a:rPr lang="en-US" altLang="zh-CN" sz="2000" dirty="0">
                <a:latin typeface="微软雅黑" panose="020B0503020204020204" pitchFamily="34" charset="-122"/>
              </a:rPr>
              <a:t>2002 </a:t>
            </a:r>
            <a:r>
              <a:rPr lang="zh-CN" altLang="en-US" sz="2000" dirty="0">
                <a:latin typeface="微软雅黑" panose="020B0503020204020204" pitchFamily="34" charset="-122"/>
              </a:rPr>
              <a:t>年的“</a:t>
            </a:r>
            <a:r>
              <a:rPr lang="en-US" altLang="zh-CN" sz="2000" dirty="0">
                <a:latin typeface="微软雅黑" panose="020B0503020204020204" pitchFamily="34" charset="-122"/>
              </a:rPr>
              <a:t>Training Products of Experts by Minimizing Contrastive Divergence</a:t>
            </a:r>
            <a:r>
              <a:rPr lang="zh-CN" altLang="en-US" sz="2000" dirty="0">
                <a:latin typeface="微软雅黑" panose="020B0503020204020204" pitchFamily="34" charset="-122"/>
              </a:rPr>
              <a:t>”中引入的有效方式进行训练</a:t>
            </a:r>
            <a:endParaRPr lang="en-US" altLang="zh-CN" sz="2000" dirty="0">
              <a:latin typeface="微软雅黑" panose="020B0503020204020204" pitchFamily="34" charset="-122"/>
            </a:endParaRPr>
          </a:p>
          <a:p>
            <a:pPr marL="342900" indent="-342900">
              <a:buFont typeface="Wingdings" panose="05000000000000000000" pitchFamily="2" charset="2"/>
              <a:buChar char="p"/>
            </a:pPr>
            <a:r>
              <a:rPr lang="en-US" altLang="zh-CN" sz="2000" dirty="0"/>
              <a:t>Hinton</a:t>
            </a:r>
            <a:r>
              <a:rPr lang="zh-CN" altLang="en-US" sz="2000" dirty="0"/>
              <a:t>因为玻尔兹曼机的工作拿到</a:t>
            </a:r>
            <a:r>
              <a:rPr lang="en-US" altLang="zh-CN" sz="2000" dirty="0"/>
              <a:t>2024</a:t>
            </a:r>
            <a:r>
              <a:rPr lang="zh-CN" altLang="en-US" sz="2000" dirty="0"/>
              <a:t>年诺贝尔物理学奖</a:t>
            </a:r>
            <a:endParaRPr lang="zh-CN" altLang="en-US" sz="2000" dirty="0">
              <a:latin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304697" y="3423889"/>
            <a:ext cx="5306742" cy="2717264"/>
          </a:xfrm>
          <a:prstGeom prst="rect">
            <a:avLst/>
          </a:prstGeom>
        </p:spPr>
      </p:pic>
      <p:sp>
        <p:nvSpPr>
          <p:cNvPr id="8" name="文本框 7"/>
          <p:cNvSpPr txBox="1"/>
          <p:nvPr/>
        </p:nvSpPr>
        <p:spPr>
          <a:xfrm>
            <a:off x="323124" y="6343840"/>
            <a:ext cx="8974016" cy="461665"/>
          </a:xfrm>
          <a:prstGeom prst="rect">
            <a:avLst/>
          </a:prstGeom>
        </p:spPr>
        <p:txBody>
          <a:bodyPr wrap="square">
            <a:spAutoFit/>
          </a:bodyPr>
          <a:lstStyle>
            <a:defPPr>
              <a:defRPr lang="zh-CN"/>
            </a:defPPr>
            <a:lvl1pPr>
              <a:defRPr sz="1200">
                <a:solidFill>
                  <a:schemeClr val="bg1"/>
                </a:solidFill>
              </a:defRPr>
            </a:lvl1pPr>
          </a:lstStyle>
          <a:p>
            <a:r>
              <a:rPr lang="en-US" altLang="zh-CN">
                <a:latin typeface="Times New Roman" panose="02020603050405020304" pitchFamily="18" charset="0"/>
                <a:ea typeface="微软雅黑" panose="020B0503020204020204" pitchFamily="34" charset="-122"/>
                <a:cs typeface="Times New Roman" panose="02020603050405020304" pitchFamily="18" charset="0"/>
              </a:rPr>
              <a:t>Hinton G E, Osindero S, Teh Y W. A fast learning algorithm for deep belief nets[J]. Neural computation, 2006, 18(7): 1527-1554.</a:t>
            </a: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Hinton G E. Training products of experts by minimizing contrastive divergence[J]. Neural computation, 2002, 14(8): 1771-1800.</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蛮力的重要性：</a:t>
            </a:r>
            <a:r>
              <a:rPr lang="en-US" altLang="zh-CN"/>
              <a:t>GPU</a:t>
            </a:r>
            <a:endParaRPr lang="zh-CN" altLang="en-US" dirty="0"/>
          </a:p>
        </p:txBody>
      </p:sp>
      <p:sp>
        <p:nvSpPr>
          <p:cNvPr id="5" name="文本框 4"/>
          <p:cNvSpPr txBox="1"/>
          <p:nvPr/>
        </p:nvSpPr>
        <p:spPr>
          <a:xfrm>
            <a:off x="328430" y="1120777"/>
            <a:ext cx="11037909" cy="581057"/>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r>
              <a:rPr lang="en-US" altLang="zh-CN">
                <a:latin typeface="微软雅黑" panose="020B0503020204020204" pitchFamily="34" charset="-122"/>
              </a:rPr>
              <a:t>Dahl </a:t>
            </a:r>
            <a:r>
              <a:rPr lang="zh-CN" altLang="en-US">
                <a:latin typeface="微软雅黑" panose="020B0503020204020204" pitchFamily="34" charset="-122"/>
              </a:rPr>
              <a:t>发现了如何使用 </a:t>
            </a:r>
            <a:r>
              <a:rPr lang="en-US" altLang="zh-CN">
                <a:latin typeface="微软雅黑" panose="020B0503020204020204" pitchFamily="34" charset="-122"/>
              </a:rPr>
              <a:t>GPU </a:t>
            </a:r>
            <a:r>
              <a:rPr lang="zh-CN" altLang="en-US">
                <a:latin typeface="微软雅黑" panose="020B0503020204020204" pitchFamily="34" charset="-122"/>
              </a:rPr>
              <a:t>有效地训练和模拟神经网络</a:t>
            </a:r>
          </a:p>
        </p:txBody>
      </p:sp>
      <p:pic>
        <p:nvPicPr>
          <p:cNvPr id="2" name="Picture 2" descr="Image result for Abdel-rahman Mohamed, George Dah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697" y="2418077"/>
            <a:ext cx="1760855" cy="1760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Abdel-rahman Mohamed, George Dah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4441" y="2424427"/>
            <a:ext cx="1760855" cy="17545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GP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7649" y="2418075"/>
            <a:ext cx="3105785" cy="1760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nt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0185" y="2418076"/>
            <a:ext cx="1552575" cy="176085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581267" y="4317357"/>
            <a:ext cx="1390409" cy="589072"/>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algn="ctr"/>
            <a:r>
              <a:rPr lang="en-US" altLang="zh-CN">
                <a:latin typeface="微软雅黑" panose="020B0503020204020204" pitchFamily="34" charset="-122"/>
              </a:rPr>
              <a:t>Hinton</a:t>
            </a:r>
            <a:endParaRPr lang="zh-CN" altLang="en-US">
              <a:latin typeface="微软雅黑" panose="020B0503020204020204" pitchFamily="34" charset="-122"/>
            </a:endParaRPr>
          </a:p>
        </p:txBody>
      </p:sp>
      <p:sp>
        <p:nvSpPr>
          <p:cNvPr id="11" name="文本框 10"/>
          <p:cNvSpPr txBox="1"/>
          <p:nvPr/>
        </p:nvSpPr>
        <p:spPr>
          <a:xfrm>
            <a:off x="3334441" y="4299820"/>
            <a:ext cx="1841822" cy="830997"/>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algn="ctr">
              <a:lnSpc>
                <a:spcPct val="100000"/>
              </a:lnSpc>
            </a:pPr>
            <a:r>
              <a:rPr lang="en-US" altLang="zh-CN">
                <a:latin typeface="微软雅黑" panose="020B0503020204020204" pitchFamily="34" charset="-122"/>
              </a:rPr>
              <a:t>George Dahl </a:t>
            </a:r>
            <a:endParaRPr lang="zh-CN" altLang="en-US">
              <a:latin typeface="微软雅黑" panose="020B0503020204020204" pitchFamily="34" charset="-122"/>
            </a:endParaRPr>
          </a:p>
        </p:txBody>
      </p:sp>
      <p:sp>
        <p:nvSpPr>
          <p:cNvPr id="13" name="文本框 12"/>
          <p:cNvSpPr txBox="1"/>
          <p:nvPr/>
        </p:nvSpPr>
        <p:spPr>
          <a:xfrm>
            <a:off x="837666" y="4317357"/>
            <a:ext cx="2419317" cy="830997"/>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algn="ctr">
              <a:lnSpc>
                <a:spcPct val="100000"/>
              </a:lnSpc>
            </a:pPr>
            <a:r>
              <a:rPr lang="en-US" altLang="zh-CN">
                <a:latin typeface="微软雅黑" panose="020B0503020204020204" pitchFamily="34" charset="-122"/>
              </a:rPr>
              <a:t>Abdel-rahman Mohamed</a:t>
            </a:r>
            <a:endParaRPr lang="zh-CN" altLang="en-US">
              <a:latin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mage result for Microsof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129" b="34749"/>
          <a:stretch>
            <a:fillRect/>
          </a:stretch>
        </p:blipFill>
        <p:spPr bwMode="auto">
          <a:xfrm>
            <a:off x="140534" y="4788067"/>
            <a:ext cx="4424182" cy="9478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goog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423" y="4347273"/>
            <a:ext cx="3253372" cy="18293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IB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0385" y="4729610"/>
            <a:ext cx="2647780" cy="105978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a:t>对微软、谷歌、</a:t>
            </a:r>
            <a:r>
              <a:rPr lang="en-US" altLang="zh-CN"/>
              <a:t>IBM</a:t>
            </a:r>
            <a:r>
              <a:rPr lang="zh-CN" altLang="en-US"/>
              <a:t>的影响</a:t>
            </a:r>
            <a:endParaRPr lang="zh-CN" altLang="en-US" dirty="0"/>
          </a:p>
        </p:txBody>
      </p:sp>
      <p:sp>
        <p:nvSpPr>
          <p:cNvPr id="12" name="文本框 11"/>
          <p:cNvSpPr txBox="1"/>
          <p:nvPr/>
        </p:nvSpPr>
        <p:spPr>
          <a:xfrm>
            <a:off x="381242" y="1062096"/>
            <a:ext cx="11230864" cy="336739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a:solidFill>
                  <a:srgbClr val="000000"/>
                </a:solidFill>
                <a:latin typeface="微软雅黑" panose="020B0503020204020204" pitchFamily="34" charset="-122"/>
              </a:rPr>
              <a:t>Abdel-rahman </a:t>
            </a:r>
            <a:r>
              <a:rPr lang="zh-CN" altLang="en-US">
                <a:solidFill>
                  <a:srgbClr val="000000"/>
                </a:solidFill>
                <a:latin typeface="微软雅黑" panose="020B0503020204020204" pitchFamily="34" charset="-122"/>
                <a:ea typeface="微软雅黑" panose="020B0503020204020204" pitchFamily="34" charset="-122"/>
              </a:rPr>
              <a:t>Mohamed 和 </a:t>
            </a:r>
            <a:r>
              <a:rPr lang="en-US" altLang="zh-CN">
                <a:solidFill>
                  <a:srgbClr val="000000"/>
                </a:solidFill>
                <a:latin typeface="微软雅黑" panose="020B0503020204020204" pitchFamily="34" charset="-122"/>
                <a:ea typeface="微软雅黑" panose="020B0503020204020204" pitchFamily="34" charset="-122"/>
              </a:rPr>
              <a:t>George </a:t>
            </a:r>
            <a:r>
              <a:rPr lang="zh-CN" altLang="en-US">
                <a:solidFill>
                  <a:srgbClr val="000000"/>
                </a:solidFill>
                <a:latin typeface="微软雅黑" panose="020B0503020204020204" pitchFamily="34" charset="-122"/>
                <a:ea typeface="微软雅黑" panose="020B0503020204020204" pitchFamily="34" charset="-122"/>
              </a:rPr>
              <a:t>Dahl</a:t>
            </a:r>
          </a:p>
          <a:p>
            <a:pPr marL="742950" lvl="1" indent="-285750">
              <a:lnSpc>
                <a:spcPct val="150000"/>
              </a:lnSpc>
              <a:buFont typeface="Wingdings" panose="05000000000000000000" pitchFamily="2" charset="2"/>
              <a:buChar char="p"/>
            </a:pPr>
            <a:r>
              <a:rPr lang="zh-CN" altLang="en-US">
                <a:solidFill>
                  <a:srgbClr val="000000"/>
                </a:solidFill>
                <a:latin typeface="微软雅黑" panose="020B0503020204020204" pitchFamily="34" charset="-122"/>
                <a:ea typeface="微软雅黑" panose="020B0503020204020204" pitchFamily="34" charset="-122"/>
              </a:rPr>
              <a:t>微软研究院实习生，三个月的实习期</a:t>
            </a:r>
          </a:p>
          <a:p>
            <a:pPr marL="742950" lvl="1" indent="-285750">
              <a:lnSpc>
                <a:spcPct val="150000"/>
              </a:lnSpc>
              <a:buFont typeface="Wingdings" panose="05000000000000000000" pitchFamily="2" charset="2"/>
              <a:buChar char="p"/>
            </a:pPr>
            <a:r>
              <a:rPr lang="zh-CN" altLang="en-US">
                <a:solidFill>
                  <a:srgbClr val="000000"/>
                </a:solidFill>
                <a:latin typeface="微软雅黑" panose="020B0503020204020204" pitchFamily="34" charset="-122"/>
                <a:ea typeface="微软雅黑" panose="020B0503020204020204" pitchFamily="34" charset="-122"/>
              </a:rPr>
              <a:t>微软研究院自此一直处于深度学习语音识别的前沿</a:t>
            </a:r>
          </a:p>
          <a:p>
            <a:pPr marL="285750" indent="-285750">
              <a:lnSpc>
                <a:spcPct val="150000"/>
              </a:lnSpc>
              <a:buFont typeface="Wingdings" panose="05000000000000000000" pitchFamily="2" charset="2"/>
              <a:buChar char="p"/>
            </a:pPr>
            <a:r>
              <a:rPr lang="zh-CN" altLang="en-US">
                <a:solidFill>
                  <a:srgbClr val="000000"/>
                </a:solidFill>
                <a:latin typeface="微软雅黑" panose="020B0503020204020204" pitchFamily="34" charset="-122"/>
                <a:ea typeface="微软雅黑" panose="020B0503020204020204" pitchFamily="34" charset="-122"/>
              </a:rPr>
              <a:t>Navdeep Jaitly，Hinton 的另一名学生</a:t>
            </a:r>
          </a:p>
          <a:p>
            <a:pPr marL="742950" lvl="1" indent="-285750">
              <a:lnSpc>
                <a:spcPct val="150000"/>
              </a:lnSpc>
              <a:buFont typeface="Wingdings" panose="05000000000000000000" pitchFamily="2" charset="2"/>
              <a:buChar char="p"/>
            </a:pPr>
            <a:r>
              <a:rPr lang="zh-CN" altLang="en-US">
                <a:solidFill>
                  <a:srgbClr val="000000"/>
                </a:solidFill>
                <a:latin typeface="微软雅黑" panose="020B0503020204020204" pitchFamily="34" charset="-122"/>
                <a:ea typeface="微软雅黑" panose="020B0503020204020204" pitchFamily="34" charset="-122"/>
              </a:rPr>
              <a:t>2011 年在谷歌的暑期实习</a:t>
            </a:r>
          </a:p>
          <a:p>
            <a:pPr marL="742950" lvl="1" indent="-285750">
              <a:lnSpc>
                <a:spcPct val="150000"/>
              </a:lnSpc>
              <a:buFont typeface="Wingdings" panose="05000000000000000000" pitchFamily="2" charset="2"/>
              <a:buChar char="p"/>
            </a:pPr>
            <a:r>
              <a:rPr lang="zh-CN" altLang="en-US">
                <a:solidFill>
                  <a:srgbClr val="000000"/>
                </a:solidFill>
                <a:latin typeface="微软雅黑" panose="020B0503020204020204" pitchFamily="34" charset="-122"/>
                <a:ea typeface="微软雅黑" panose="020B0503020204020204" pitchFamily="34" charset="-122"/>
              </a:rPr>
              <a:t>为 Android 的语音识别提供了支持，取代了谷歌精心设计的大部分先前解决方案</a:t>
            </a:r>
            <a:endParaRPr lang="en-US" altLang="zh-CN">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a:solidFill>
                  <a:srgbClr val="000000"/>
                </a:solidFill>
                <a:latin typeface="微软雅黑" panose="020B0503020204020204" pitchFamily="34" charset="-122"/>
                <a:ea typeface="微软雅黑" panose="020B0503020204020204" pitchFamily="34" charset="-122"/>
              </a:rPr>
              <a:t>微软 </a:t>
            </a:r>
            <a:r>
              <a:rPr lang="en-US" altLang="zh-CN">
                <a:solidFill>
                  <a:srgbClr val="000000"/>
                </a:solidFill>
                <a:latin typeface="微软雅黑" panose="020B0503020204020204" pitchFamily="34" charset="-122"/>
                <a:ea typeface="微软雅黑" panose="020B0503020204020204" pitchFamily="34" charset="-122"/>
              </a:rPr>
              <a:t>+ </a:t>
            </a:r>
            <a:r>
              <a:rPr lang="zh-CN" altLang="en-US">
                <a:solidFill>
                  <a:srgbClr val="000000"/>
                </a:solidFill>
                <a:latin typeface="微软雅黑" panose="020B0503020204020204" pitchFamily="34" charset="-122"/>
                <a:ea typeface="微软雅黑" panose="020B0503020204020204" pitchFamily="34" charset="-122"/>
              </a:rPr>
              <a:t>谷歌 </a:t>
            </a:r>
            <a:r>
              <a:rPr lang="en-US" altLang="zh-CN">
                <a:solidFill>
                  <a:srgbClr val="000000"/>
                </a:solidFill>
                <a:latin typeface="微软雅黑" panose="020B0503020204020204" pitchFamily="34" charset="-122"/>
                <a:ea typeface="微软雅黑" panose="020B0503020204020204" pitchFamily="34" charset="-122"/>
              </a:rPr>
              <a:t>+ IBM + Hinton </a:t>
            </a:r>
            <a:r>
              <a:rPr lang="zh-CN" altLang="en-US">
                <a:solidFill>
                  <a:srgbClr val="000000"/>
                </a:solidFill>
                <a:latin typeface="微软雅黑" panose="020B0503020204020204" pitchFamily="34" charset="-122"/>
                <a:ea typeface="微软雅黑" panose="020B0503020204020204" pitchFamily="34" charset="-122"/>
              </a:rPr>
              <a:t>实验室，在 </a:t>
            </a:r>
            <a:r>
              <a:rPr lang="en-US" altLang="zh-CN">
                <a:solidFill>
                  <a:srgbClr val="000000"/>
                </a:solidFill>
                <a:latin typeface="微软雅黑" panose="020B0503020204020204" pitchFamily="34" charset="-122"/>
                <a:ea typeface="微软雅黑" panose="020B0503020204020204" pitchFamily="34" charset="-122"/>
              </a:rPr>
              <a:t>2012 </a:t>
            </a:r>
            <a:r>
              <a:rPr lang="zh-CN" altLang="en-US">
                <a:solidFill>
                  <a:srgbClr val="000000"/>
                </a:solidFill>
                <a:latin typeface="微软雅黑" panose="020B0503020204020204" pitchFamily="34" charset="-122"/>
                <a:ea typeface="微软雅黑" panose="020B0503020204020204" pitchFamily="34" charset="-122"/>
              </a:rPr>
              <a:t>年产生了令人印象深刻的论文</a:t>
            </a:r>
            <a:r>
              <a:rPr lang="en-US" altLang="zh-CN" b="0" spc="0">
                <a:solidFill>
                  <a:srgbClr val="000000"/>
                </a:solidFill>
                <a:latin typeface="微软雅黑" panose="020B0503020204020204" pitchFamily="34" charset="-122"/>
                <a:ea typeface="微软雅黑" panose="020B0503020204020204" pitchFamily="34" charset="-122"/>
              </a:rPr>
              <a:t>“Deep Neural Networks for Acoustic Modeling in Speech Recognition: The Shared Views of Four Research Groups” </a:t>
            </a:r>
            <a:endParaRPr lang="en-US" altLang="zh-CN">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反思：为什么</a:t>
            </a:r>
            <a:r>
              <a:rPr lang="en-US" altLang="zh-CN"/>
              <a:t>BP</a:t>
            </a:r>
            <a:r>
              <a:rPr lang="zh-CN" altLang="en-US"/>
              <a:t>在过去不好用？</a:t>
            </a:r>
            <a:endParaRPr lang="zh-CN" altLang="en-US" dirty="0"/>
          </a:p>
        </p:txBody>
      </p:sp>
      <p:sp>
        <p:nvSpPr>
          <p:cNvPr id="5" name="文本框 4"/>
          <p:cNvSpPr txBox="1"/>
          <p:nvPr/>
        </p:nvSpPr>
        <p:spPr>
          <a:xfrm>
            <a:off x="334218" y="868980"/>
            <a:ext cx="6494845" cy="2741776"/>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r>
              <a:rPr lang="en-US" altLang="zh-CN" sz="2000">
                <a:latin typeface="微软雅黑" panose="020B0503020204020204" pitchFamily="34" charset="-122"/>
              </a:rPr>
              <a:t>Geoffrey Hinton </a:t>
            </a:r>
            <a:r>
              <a:rPr lang="zh-CN" altLang="en-US" sz="2000">
                <a:latin typeface="微软雅黑" panose="020B0503020204020204" pitchFamily="34" charset="-122"/>
              </a:rPr>
              <a:t>将今天的发现总结为以下四点：</a:t>
            </a:r>
          </a:p>
          <a:p>
            <a:pPr marL="342900" indent="-342900">
              <a:buFont typeface="Wingdings" panose="05000000000000000000" pitchFamily="2" charset="2"/>
              <a:buChar char="p"/>
            </a:pPr>
            <a:r>
              <a:rPr lang="zh-CN" altLang="en-US" sz="2000">
                <a:latin typeface="微软雅黑" panose="020B0503020204020204" pitchFamily="34" charset="-122"/>
              </a:rPr>
              <a:t>我们的标记数据集太小了数千倍。</a:t>
            </a:r>
          </a:p>
          <a:p>
            <a:pPr marL="342900" indent="-342900">
              <a:buFont typeface="Wingdings" panose="05000000000000000000" pitchFamily="2" charset="2"/>
              <a:buChar char="p"/>
            </a:pPr>
            <a:r>
              <a:rPr lang="zh-CN" altLang="en-US" sz="2000">
                <a:latin typeface="微软雅黑" panose="020B0503020204020204" pitchFamily="34" charset="-122"/>
              </a:rPr>
              <a:t>我们的计算机太慢了数百万倍。</a:t>
            </a:r>
          </a:p>
          <a:p>
            <a:pPr marL="342900" indent="-342900">
              <a:buFont typeface="Wingdings" panose="05000000000000000000" pitchFamily="2" charset="2"/>
              <a:buChar char="p"/>
            </a:pPr>
            <a:r>
              <a:rPr lang="zh-CN" altLang="en-US" sz="2000">
                <a:latin typeface="微软雅黑" panose="020B0503020204020204" pitchFamily="34" charset="-122"/>
              </a:rPr>
              <a:t>我们以一种愚蠢的方式初始化权重。</a:t>
            </a:r>
          </a:p>
          <a:p>
            <a:pPr marL="342900" indent="-342900">
              <a:buFont typeface="Wingdings" panose="05000000000000000000" pitchFamily="2" charset="2"/>
              <a:buChar char="p"/>
            </a:pPr>
            <a:r>
              <a:rPr lang="zh-CN" altLang="en-US" sz="2000">
                <a:latin typeface="微软雅黑" panose="020B0503020204020204" pitchFamily="34" charset="-122"/>
              </a:rPr>
              <a:t>我们使用了错误类型的非线性。</a:t>
            </a:r>
          </a:p>
        </p:txBody>
      </p:sp>
      <p:pic>
        <p:nvPicPr>
          <p:cNvPr id="8" name="图片 7"/>
          <p:cNvPicPr>
            <a:picLocks noChangeAspect="1"/>
          </p:cNvPicPr>
          <p:nvPr/>
        </p:nvPicPr>
        <p:blipFill>
          <a:blip r:embed="rId2"/>
          <a:stretch>
            <a:fillRect/>
          </a:stretch>
        </p:blipFill>
        <p:spPr>
          <a:xfrm>
            <a:off x="1753017" y="4136198"/>
            <a:ext cx="8685965" cy="2101511"/>
          </a:xfrm>
          <a:prstGeom prst="rect">
            <a:avLst/>
          </a:prstGeom>
        </p:spPr>
      </p:pic>
      <p:sp>
        <p:nvSpPr>
          <p:cNvPr id="4" name="文本框 3"/>
          <p:cNvSpPr txBox="1"/>
          <p:nvPr/>
        </p:nvSpPr>
        <p:spPr>
          <a:xfrm>
            <a:off x="2558006" y="3610756"/>
            <a:ext cx="8636160" cy="461665"/>
          </a:xfrm>
          <a:prstGeom prst="rect">
            <a:avLst/>
          </a:prstGeom>
          <a:noFill/>
        </p:spPr>
        <p:txBody>
          <a:bodyPr wrap="square">
            <a:spAutoFit/>
          </a:bodyPr>
          <a:lstStyle/>
          <a:p>
            <a:r>
              <a:rPr lang="zh-CN" altLang="en-US" sz="2400">
                <a:latin typeface="微软雅黑" panose="020B0503020204020204" pitchFamily="34" charset="-122"/>
                <a:ea typeface="微软雅黑" panose="020B0503020204020204" pitchFamily="34" charset="-122"/>
              </a:rPr>
              <a:t>深度学习</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大量训练数据</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并行计算</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可扩展的智能算法</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99724-16F9-E418-8DD1-268F2113E37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1F6E8D-136C-1333-4FCE-3288B6A5CD54}"/>
              </a:ext>
            </a:extLst>
          </p:cNvPr>
          <p:cNvSpPr>
            <a:spLocks noGrp="1"/>
          </p:cNvSpPr>
          <p:nvPr>
            <p:ph type="title"/>
          </p:nvPr>
        </p:nvSpPr>
        <p:spPr>
          <a:xfrm>
            <a:off x="381242" y="2844289"/>
            <a:ext cx="11429516" cy="761979"/>
          </a:xfrm>
        </p:spPr>
        <p:txBody>
          <a:bodyPr/>
          <a:lstStyle/>
          <a:p>
            <a:pPr algn="ctr"/>
            <a:r>
              <a:rPr lang="zh-CN" altLang="en-US" dirty="0"/>
              <a:t>人工智能的重要应用</a:t>
            </a:r>
          </a:p>
        </p:txBody>
      </p:sp>
    </p:spTree>
    <p:extLst>
      <p:ext uri="{BB962C8B-B14F-4D97-AF65-F5344CB8AC3E}">
        <p14:creationId xmlns:p14="http://schemas.microsoft.com/office/powerpoint/2010/main" val="14719109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ImageNet (2009)</a:t>
            </a:r>
            <a:endParaRPr lang="zh-CN" altLang="en-US"/>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066" y="2296899"/>
            <a:ext cx="1810118" cy="72383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FeiFei L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066" y="3439728"/>
            <a:ext cx="1810118" cy="271706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9858025" y="5086999"/>
            <a:ext cx="1698625" cy="368300"/>
          </a:xfrm>
          <a:prstGeom prst="rect">
            <a:avLst/>
          </a:prstGeom>
          <a:noFill/>
        </p:spPr>
        <p:txBody>
          <a:bodyPr wrap="square" rtlCol="0">
            <a:spAutoFit/>
          </a:bodyPr>
          <a:lstStyle/>
          <a:p>
            <a:r>
              <a:rPr lang="en-US" dirty="0">
                <a:latin typeface="微软雅黑" panose="020B0503020204020204" pitchFamily="34" charset="-122"/>
                <a:ea typeface="微软雅黑" panose="020B0503020204020204" pitchFamily="34" charset="-122"/>
              </a:rPr>
              <a:t>Fei-Fei Li</a:t>
            </a:r>
          </a:p>
        </p:txBody>
      </p:sp>
      <p:sp>
        <p:nvSpPr>
          <p:cNvPr id="6" name="文本框 5"/>
          <p:cNvSpPr txBox="1"/>
          <p:nvPr/>
        </p:nvSpPr>
        <p:spPr>
          <a:xfrm>
            <a:off x="563075" y="942816"/>
            <a:ext cx="10375857" cy="1135054"/>
          </a:xfrm>
          <a:prstGeom prst="rect">
            <a:avLst/>
          </a:prstGeom>
          <a:noFill/>
        </p:spPr>
        <p:txBody>
          <a:bodyPr wrap="square">
            <a:spAutoFit/>
          </a:bodyPr>
          <a:lstStyle/>
          <a:p>
            <a:pPr>
              <a:lnSpc>
                <a:spcPct val="150000"/>
              </a:lnSpc>
            </a:pPr>
            <a:r>
              <a:rPr lang="en-US" altLang="zh-CN" sz="2400" b="1" i="0">
                <a:solidFill>
                  <a:srgbClr val="070707"/>
                </a:solidFill>
                <a:effectLst/>
                <a:latin typeface="微软雅黑" panose="020B0503020204020204" pitchFamily="34" charset="-122"/>
                <a:ea typeface="微软雅黑" panose="020B0503020204020204" pitchFamily="34" charset="-122"/>
              </a:rPr>
              <a:t>ImageNet</a:t>
            </a:r>
            <a:r>
              <a:rPr lang="zh-CN" altLang="en-US" sz="2400" b="0" i="0">
                <a:solidFill>
                  <a:srgbClr val="070707"/>
                </a:solidFill>
                <a:effectLst/>
                <a:latin typeface="微软雅黑" panose="020B0503020204020204" pitchFamily="34" charset="-122"/>
                <a:ea typeface="微软雅黑" panose="020B0503020204020204" pitchFamily="34" charset="-122"/>
              </a:rPr>
              <a:t> 项目是一个大型视觉</a:t>
            </a:r>
            <a:r>
              <a:rPr lang="zh-CN" altLang="en-US" sz="2400" b="0" i="0" u="none" strike="noStrike">
                <a:solidFill>
                  <a:srgbClr val="070707"/>
                </a:solidFill>
                <a:effectLst/>
                <a:latin typeface="微软雅黑" panose="020B0503020204020204" pitchFamily="34" charset="-122"/>
                <a:ea typeface="微软雅黑" panose="020B0503020204020204" pitchFamily="34" charset="-122"/>
              </a:rPr>
              <a:t>数据库</a:t>
            </a:r>
            <a:r>
              <a:rPr lang="zh-CN" altLang="en-US" sz="2400" b="0" i="0">
                <a:solidFill>
                  <a:srgbClr val="070707"/>
                </a:solidFill>
                <a:effectLst/>
                <a:latin typeface="微软雅黑" panose="020B0503020204020204" pitchFamily="34" charset="-122"/>
                <a:ea typeface="微软雅黑" panose="020B0503020204020204" pitchFamily="34" charset="-122"/>
              </a:rPr>
              <a:t>，旨在用于</a:t>
            </a:r>
            <a:r>
              <a:rPr lang="zh-CN" altLang="en-US" sz="2400" b="0" i="0" u="none" strike="noStrike">
                <a:solidFill>
                  <a:srgbClr val="070707"/>
                </a:solidFill>
                <a:effectLst/>
                <a:latin typeface="微软雅黑" panose="020B0503020204020204" pitchFamily="34" charset="-122"/>
                <a:ea typeface="微软雅黑" panose="020B0503020204020204" pitchFamily="34" charset="-122"/>
              </a:rPr>
              <a:t>视觉对象识别软件</a:t>
            </a:r>
            <a:r>
              <a:rPr lang="zh-CN" altLang="en-US" sz="2400" b="0" i="0">
                <a:solidFill>
                  <a:srgbClr val="070707"/>
                </a:solidFill>
                <a:effectLst/>
                <a:latin typeface="微软雅黑" panose="020B0503020204020204" pitchFamily="34" charset="-122"/>
                <a:ea typeface="微软雅黑" panose="020B0503020204020204" pitchFamily="34" charset="-122"/>
              </a:rPr>
              <a:t>研究。</a:t>
            </a:r>
            <a:r>
              <a:rPr lang="zh-CN" altLang="en-US" sz="2400">
                <a:solidFill>
                  <a:srgbClr val="070707"/>
                </a:solidFill>
                <a:latin typeface="微软雅黑" panose="020B0503020204020204" pitchFamily="34" charset="-122"/>
                <a:ea typeface="微软雅黑" panose="020B0503020204020204" pitchFamily="34" charset="-122"/>
              </a:rPr>
              <a:t>该项目已有</a:t>
            </a:r>
            <a:r>
              <a:rPr lang="en-US" altLang="zh-CN" sz="2400">
                <a:solidFill>
                  <a:srgbClr val="070707"/>
                </a:solidFill>
                <a:latin typeface="微软雅黑" panose="020B0503020204020204" pitchFamily="34" charset="-122"/>
                <a:ea typeface="微软雅黑" panose="020B0503020204020204" pitchFamily="34" charset="-122"/>
              </a:rPr>
              <a:t>1400</a:t>
            </a:r>
            <a:r>
              <a:rPr lang="zh-CN" altLang="en-US" sz="2400">
                <a:solidFill>
                  <a:srgbClr val="070707"/>
                </a:solidFill>
                <a:latin typeface="微软雅黑" panose="020B0503020204020204" pitchFamily="34" charset="-122"/>
                <a:ea typeface="微软雅黑" panose="020B0503020204020204" pitchFamily="34" charset="-122"/>
              </a:rPr>
              <a:t>万张图像，包含</a:t>
            </a:r>
            <a:r>
              <a:rPr lang="en-US" altLang="zh-CN" sz="2400">
                <a:solidFill>
                  <a:srgbClr val="070707"/>
                </a:solidFill>
                <a:latin typeface="微软雅黑" panose="020B0503020204020204" pitchFamily="34" charset="-122"/>
                <a:ea typeface="微软雅黑" panose="020B0503020204020204" pitchFamily="34" charset="-122"/>
              </a:rPr>
              <a:t>20000</a:t>
            </a:r>
            <a:r>
              <a:rPr lang="zh-CN" altLang="en-US" sz="2400">
                <a:solidFill>
                  <a:srgbClr val="070707"/>
                </a:solidFill>
                <a:latin typeface="微软雅黑" panose="020B0503020204020204" pitchFamily="34" charset="-122"/>
                <a:ea typeface="微软雅黑" panose="020B0503020204020204" pitchFamily="34" charset="-122"/>
              </a:rPr>
              <a:t>多个类别</a:t>
            </a:r>
            <a:endParaRPr lang="en-US" altLang="zh-CN" sz="2400" b="0" i="0">
              <a:solidFill>
                <a:srgbClr val="070707"/>
              </a:solidFill>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381242" y="6344949"/>
            <a:ext cx="9577512" cy="461665"/>
          </a:xfrm>
          <a:prstGeom prst="rect">
            <a:avLst/>
          </a:prstGeom>
        </p:spPr>
        <p:txBody>
          <a:bodyPr wrap="square">
            <a:spAutoFit/>
          </a:bodyPr>
          <a:lstStyle>
            <a:defPPr>
              <a:defRPr lang="zh-CN"/>
            </a:defPPr>
            <a:lvl1pPr>
              <a:defRPr sz="1200">
                <a:solidFill>
                  <a:schemeClr val="bg1"/>
                </a:solidFill>
              </a:defRPr>
            </a:lvl1pPr>
          </a:lstStyle>
          <a:p>
            <a:r>
              <a:rPr lang="en-US" altLang="zh-CN">
                <a:latin typeface="Times New Roman" panose="02020603050405020304" pitchFamily="18" charset="0"/>
                <a:cs typeface="Times New Roman" panose="02020603050405020304" pitchFamily="18" charset="0"/>
              </a:rPr>
              <a:t>Deng J, Dong W, Socher R, et al. Imagenet: A large-scale hierarchical image database[C]//2009 IEEE conference on computer vision and pattern recognition. Ieee, 2009: 248-255.</a:t>
            </a:r>
            <a:endParaRPr lang="zh-CN" altLang="en-US">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4"/>
          <a:stretch>
            <a:fillRect/>
          </a:stretch>
        </p:blipFill>
        <p:spPr>
          <a:xfrm>
            <a:off x="1757126" y="2294653"/>
            <a:ext cx="5737923" cy="3862139"/>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AlexNet</a:t>
            </a:r>
            <a:r>
              <a:rPr lang="zh-CN" altLang="en-US"/>
              <a:t>（</a:t>
            </a:r>
            <a:r>
              <a:rPr lang="en-US" altLang="zh-CN"/>
              <a:t>2012</a:t>
            </a:r>
            <a:r>
              <a:rPr lang="zh-CN" altLang="en-US"/>
              <a:t>）</a:t>
            </a:r>
          </a:p>
        </p:txBody>
      </p:sp>
      <p:sp>
        <p:nvSpPr>
          <p:cNvPr id="3" name="矩形 2"/>
          <p:cNvSpPr/>
          <p:nvPr/>
        </p:nvSpPr>
        <p:spPr>
          <a:xfrm>
            <a:off x="323356" y="6336470"/>
            <a:ext cx="9643110" cy="291465"/>
          </a:xfrm>
          <a:prstGeom prst="rect">
            <a:avLst/>
          </a:prstGeom>
        </p:spPr>
        <p:txBody>
          <a:bodyPr wrap="square">
            <a:spAutoFit/>
          </a:bodyPr>
          <a:lstStyle/>
          <a:p>
            <a:r>
              <a:rPr lang="en-US" altLang="zh-CN" sz="1300" dirty="0">
                <a:solidFill>
                  <a:schemeClr val="bg1"/>
                </a:solidFill>
                <a:latin typeface="Times New Roman" panose="02020603050405020304" pitchFamily="18" charset="0"/>
                <a:cs typeface="Times New Roman" panose="02020603050405020304" pitchFamily="18" charset="0"/>
              </a:rPr>
              <a:t>“ImageNet Classification with deep convolutional neural networks” Geoffrey Hinton, Alex </a:t>
            </a:r>
            <a:r>
              <a:rPr lang="en-US" altLang="zh-CN" sz="1300" dirty="0" err="1">
                <a:solidFill>
                  <a:schemeClr val="bg1"/>
                </a:solidFill>
                <a:latin typeface="Times New Roman" panose="02020603050405020304" pitchFamily="18" charset="0"/>
                <a:cs typeface="Times New Roman" panose="02020603050405020304" pitchFamily="18" charset="0"/>
              </a:rPr>
              <a:t>Krizhevsky</a:t>
            </a:r>
            <a:r>
              <a:rPr lang="en-US" altLang="zh-CN" sz="1300" dirty="0">
                <a:solidFill>
                  <a:schemeClr val="bg1"/>
                </a:solidFill>
                <a:latin typeface="Times New Roman" panose="02020603050405020304" pitchFamily="18" charset="0"/>
                <a:cs typeface="Times New Roman" panose="02020603050405020304" pitchFamily="18" charset="0"/>
              </a:rPr>
              <a:t> and Ilya </a:t>
            </a:r>
            <a:r>
              <a:rPr lang="en-US" altLang="zh-CN" sz="1300" dirty="0" err="1">
                <a:solidFill>
                  <a:schemeClr val="bg1"/>
                </a:solidFill>
                <a:latin typeface="Times New Roman" panose="02020603050405020304" pitchFamily="18" charset="0"/>
                <a:cs typeface="Times New Roman" panose="02020603050405020304" pitchFamily="18" charset="0"/>
              </a:rPr>
              <a:t>Sutskever</a:t>
            </a:r>
            <a:r>
              <a:rPr lang="en-US" altLang="zh-CN" sz="1300" dirty="0">
                <a:solidFill>
                  <a:schemeClr val="bg1"/>
                </a:solidFill>
                <a:latin typeface="Times New Roman" panose="02020603050405020304" pitchFamily="18" charset="0"/>
                <a:cs typeface="Times New Roman" panose="02020603050405020304" pitchFamily="18" charset="0"/>
              </a:rPr>
              <a:t>, 2012 </a:t>
            </a:r>
            <a:endParaRPr lang="en-US" sz="13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349017" y="6578889"/>
            <a:ext cx="8937812" cy="275590"/>
          </a:xfrm>
          <a:prstGeom prst="rect">
            <a:avLst/>
          </a:prstGeom>
        </p:spPr>
        <p:txBody>
          <a:bodyPr wrap="square">
            <a:spAutoFit/>
          </a:bodyPr>
          <a:lstStyle/>
          <a:p>
            <a:r>
              <a:rPr lang="en-US" sz="1200" dirty="0">
                <a:solidFill>
                  <a:schemeClr val="bg1"/>
                </a:solidFill>
                <a:latin typeface="Times New Roman" panose="02020603050405020304" pitchFamily="18" charset="0"/>
                <a:cs typeface="Times New Roman" panose="02020603050405020304" pitchFamily="18" charset="0"/>
              </a:rPr>
              <a:t>https://qz.com/1034972/the-data-that-changed-the-direction-of-ai-research-and-possibly-the-world/</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4354" y="911057"/>
            <a:ext cx="4126089" cy="532732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23356" y="911057"/>
            <a:ext cx="7217622" cy="4459041"/>
          </a:xfrm>
          <a:prstGeom prst="rect">
            <a:avLst/>
          </a:prstGeom>
          <a:noFill/>
        </p:spPr>
        <p:txBody>
          <a:bodyPr wrap="square">
            <a:spAutoFit/>
          </a:bodyPr>
          <a:lstStyle>
            <a:defPPr>
              <a:defRPr lang="zh-CN"/>
            </a:defPPr>
            <a:lvl1pPr>
              <a:lnSpc>
                <a:spcPct val="150000"/>
              </a:lnSpc>
              <a:defRPr sz="2400" b="1" i="0">
                <a:solidFill>
                  <a:srgbClr val="070707"/>
                </a:solidFill>
                <a:effectLst/>
                <a:latin typeface="微软雅黑" panose="020B0503020204020204" pitchFamily="34" charset="-122"/>
                <a:ea typeface="微软雅黑" panose="020B0503020204020204" pitchFamily="34" charset="-122"/>
              </a:defRPr>
            </a:lvl1pPr>
          </a:lstStyle>
          <a:p>
            <a:pPr marL="342900" indent="-342900">
              <a:buFont typeface="Wingdings" panose="05000000000000000000" pitchFamily="2" charset="2"/>
              <a:buChar char="p"/>
            </a:pPr>
            <a:r>
              <a:rPr lang="en-US" altLang="zh-CN"/>
              <a:t>AlexNet</a:t>
            </a:r>
            <a:r>
              <a:rPr lang="en-US" altLang="zh-CN" b="0"/>
              <a:t> </a:t>
            </a:r>
            <a:r>
              <a:rPr lang="zh-CN" altLang="en-US" b="0"/>
              <a:t>是一种卷积神经网络 架构，由 </a:t>
            </a:r>
            <a:r>
              <a:rPr lang="en-US" altLang="zh-CN" b="0"/>
              <a:t>Alex Krizhevsky </a:t>
            </a:r>
            <a:r>
              <a:rPr lang="zh-CN" altLang="en-US" b="0"/>
              <a:t>与 </a:t>
            </a:r>
            <a:r>
              <a:rPr lang="en-US" altLang="zh-CN" b="0"/>
              <a:t>Ilya Sutskever </a:t>
            </a:r>
            <a:r>
              <a:rPr lang="zh-CN" altLang="en-US" b="0"/>
              <a:t>和 </a:t>
            </a:r>
            <a:r>
              <a:rPr lang="en-US" altLang="zh-CN" b="0"/>
              <a:t>Geoffrey Hinton </a:t>
            </a:r>
            <a:r>
              <a:rPr lang="zh-CN" altLang="en-US" b="0"/>
              <a:t>合作设计</a:t>
            </a:r>
            <a:endParaRPr lang="en-US" altLang="zh-CN" b="0"/>
          </a:p>
          <a:p>
            <a:pPr marL="342900" indent="-342900">
              <a:buFont typeface="Wingdings" panose="05000000000000000000" pitchFamily="2" charset="2"/>
              <a:buChar char="p"/>
            </a:pPr>
            <a:r>
              <a:rPr lang="zh-CN" altLang="en-US" b="0" i="0">
                <a:solidFill>
                  <a:srgbClr val="202122"/>
                </a:solidFill>
                <a:effectLst/>
              </a:rPr>
              <a:t>在 </a:t>
            </a:r>
            <a:r>
              <a:rPr lang="en-US" altLang="zh-CN" b="0" i="0">
                <a:solidFill>
                  <a:srgbClr val="202122"/>
                </a:solidFill>
                <a:effectLst/>
              </a:rPr>
              <a:t>2012 </a:t>
            </a:r>
            <a:r>
              <a:rPr lang="zh-CN" altLang="en-US" b="0" i="0">
                <a:solidFill>
                  <a:srgbClr val="202122"/>
                </a:solidFill>
                <a:effectLst/>
              </a:rPr>
              <a:t>年 </a:t>
            </a:r>
            <a:r>
              <a:rPr lang="en-US" altLang="zh-CN" b="0" i="0" u="none" strike="noStrike">
                <a:effectLst/>
              </a:rPr>
              <a:t>ImageNet </a:t>
            </a:r>
            <a:r>
              <a:rPr lang="zh-CN" altLang="en-US" b="0" i="0" u="none" strike="noStrike">
                <a:effectLst/>
              </a:rPr>
              <a:t>大规模视觉识别挑战赛</a:t>
            </a:r>
            <a:r>
              <a:rPr lang="zh-CN" altLang="en-US" b="0" i="0">
                <a:solidFill>
                  <a:srgbClr val="202122"/>
                </a:solidFill>
                <a:effectLst/>
              </a:rPr>
              <a:t>中，</a:t>
            </a:r>
            <a:r>
              <a:rPr lang="en-US" altLang="zh-CN" b="0" i="0">
                <a:solidFill>
                  <a:srgbClr val="202122"/>
                </a:solidFill>
                <a:effectLst/>
              </a:rPr>
              <a:t>AlexNet</a:t>
            </a:r>
            <a:r>
              <a:rPr lang="zh-CN" altLang="en-US" b="0" i="0">
                <a:solidFill>
                  <a:srgbClr val="202122"/>
                </a:solidFill>
                <a:effectLst/>
              </a:rPr>
              <a:t>比第二名高出 </a:t>
            </a:r>
            <a:r>
              <a:rPr lang="en-US" altLang="zh-CN" b="0" i="0">
                <a:solidFill>
                  <a:srgbClr val="202122"/>
                </a:solidFill>
                <a:effectLst/>
              </a:rPr>
              <a:t>10.8 </a:t>
            </a:r>
            <a:r>
              <a:rPr lang="zh-CN" altLang="en-US" b="0" i="0">
                <a:solidFill>
                  <a:srgbClr val="202122"/>
                </a:solidFill>
                <a:effectLst/>
              </a:rPr>
              <a:t>个百分点以上。</a:t>
            </a:r>
            <a:endParaRPr lang="en-US" altLang="zh-CN" b="0" i="0">
              <a:solidFill>
                <a:srgbClr val="202122"/>
              </a:solidFill>
              <a:effectLst/>
            </a:endParaRPr>
          </a:p>
          <a:p>
            <a:pPr marL="342900" indent="-342900">
              <a:buFont typeface="Wingdings" panose="05000000000000000000" pitchFamily="2" charset="2"/>
              <a:buChar char="p"/>
            </a:pPr>
            <a:r>
              <a:rPr lang="zh-CN" altLang="en-US" b="0">
                <a:solidFill>
                  <a:srgbClr val="202122"/>
                </a:solidFill>
              </a:rPr>
              <a:t>其结构仅是一些老概念的组合：</a:t>
            </a:r>
            <a:r>
              <a:rPr lang="en-US" altLang="zh-CN" sz="2400" spc="0">
                <a:solidFill>
                  <a:schemeClr val="tx1"/>
                </a:solidFill>
              </a:rPr>
              <a:t>CNN+GPU+ReLU+Dropout+SGD</a:t>
            </a:r>
          </a:p>
          <a:p>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AlphaGo </a:t>
            </a:r>
            <a:r>
              <a:rPr lang="zh-CN" altLang="en-US"/>
              <a:t>战胜围棋世界冠军（</a:t>
            </a:r>
            <a:r>
              <a:rPr lang="en-US" altLang="zh-CN"/>
              <a:t>2016</a:t>
            </a:r>
            <a:r>
              <a:rPr lang="zh-CN" altLang="en-US"/>
              <a:t>）</a:t>
            </a:r>
          </a:p>
        </p:txBody>
      </p:sp>
      <p:sp>
        <p:nvSpPr>
          <p:cNvPr id="3" name="矩形 2"/>
          <p:cNvSpPr/>
          <p:nvPr/>
        </p:nvSpPr>
        <p:spPr>
          <a:xfrm>
            <a:off x="196617" y="6452779"/>
            <a:ext cx="9890005" cy="276999"/>
          </a:xfrm>
          <a:prstGeom prst="rect">
            <a:avLst/>
          </a:prstGeom>
        </p:spPr>
        <p:txBody>
          <a:bodyPr wrap="square">
            <a:spAutoFit/>
          </a:bodyPr>
          <a:lstStyle/>
          <a:p>
            <a:r>
              <a:rPr lang="en-US" altLang="zh-CN" sz="1200">
                <a:solidFill>
                  <a:schemeClr val="bg1"/>
                </a:solidFill>
                <a:latin typeface="Times New Roman" panose="02020603050405020304" pitchFamily="18" charset="0"/>
                <a:cs typeface="Times New Roman" panose="02020603050405020304" pitchFamily="18" charset="0"/>
              </a:rPr>
              <a:t>Silver D, Huang A, Maddison C J, et al. Mastering the game of Go with deep neural networks and tree search[J]. nature, 2016, 529(7587): 484-489.</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2"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379" y="1121414"/>
            <a:ext cx="3610576" cy="4784015"/>
          </a:xfrm>
          <a:prstGeom prst="rect">
            <a:avLst/>
          </a:prstGeom>
          <a:ln>
            <a:noFill/>
          </a:ln>
          <a:effectLst>
            <a:outerShdw blurRad="190500" algn="tl" rotWithShape="0">
              <a:srgbClr val="000000">
                <a:alpha val="70000"/>
              </a:srgbClr>
            </a:outerShdw>
          </a:effectLst>
        </p:spPr>
      </p:pic>
      <p:sp>
        <p:nvSpPr>
          <p:cNvPr id="7" name="文本框 6"/>
          <p:cNvSpPr txBox="1"/>
          <p:nvPr/>
        </p:nvSpPr>
        <p:spPr>
          <a:xfrm>
            <a:off x="381241" y="1199800"/>
            <a:ext cx="7205963" cy="3905043"/>
          </a:xfrm>
          <a:prstGeom prst="rect">
            <a:avLst/>
          </a:prstGeom>
          <a:noFill/>
        </p:spPr>
        <p:txBody>
          <a:bodyPr wrap="square">
            <a:spAutoFit/>
          </a:bodyPr>
          <a:lstStyle>
            <a:defPPr>
              <a:defRPr lang="zh-CN"/>
            </a:defPPr>
            <a:lvl1pPr marL="342900" indent="-342900">
              <a:lnSpc>
                <a:spcPct val="150000"/>
              </a:lnSpc>
              <a:buFont typeface="Wingdings" panose="05000000000000000000" pitchFamily="2" charset="2"/>
              <a:buChar char="p"/>
              <a:defRPr sz="2400" b="1" i="0">
                <a:solidFill>
                  <a:srgbClr val="070707"/>
                </a:solidFill>
                <a:effectLst/>
                <a:latin typeface="微软雅黑" panose="020B0503020204020204" pitchFamily="34" charset="-122"/>
                <a:ea typeface="微软雅黑" panose="020B0503020204020204" pitchFamily="34" charset="-122"/>
              </a:defRPr>
            </a:lvl1pPr>
          </a:lstStyle>
          <a:p>
            <a:r>
              <a:rPr lang="en-US" altLang="zh-CN" b="0"/>
              <a:t>2016</a:t>
            </a:r>
            <a:r>
              <a:rPr lang="zh-CN" altLang="en-US" b="0"/>
              <a:t>年</a:t>
            </a:r>
            <a:r>
              <a:rPr lang="en-US" altLang="zh-CN" b="0"/>
              <a:t>3</a:t>
            </a:r>
            <a:r>
              <a:rPr lang="zh-CN" altLang="en-US" b="0"/>
              <a:t>月，</a:t>
            </a:r>
            <a:r>
              <a:rPr lang="en-US" altLang="zh-CN" b="0"/>
              <a:t> AlphaGo</a:t>
            </a:r>
            <a:r>
              <a:rPr lang="zh-CN" altLang="en-US" b="0"/>
              <a:t>在五局比赛中击败李世石，这是计算机围棋程序首次在无让分的情况下击败九段职业选手。</a:t>
            </a:r>
            <a:endParaRPr lang="en-US" altLang="zh-CN" b="0"/>
          </a:p>
          <a:p>
            <a:r>
              <a:rPr lang="zh-CN" altLang="en-US" b="0"/>
              <a:t>在</a:t>
            </a:r>
            <a:r>
              <a:rPr lang="en-US" altLang="zh-CN" b="0"/>
              <a:t>2017</a:t>
            </a:r>
            <a:r>
              <a:rPr lang="zh-CN" altLang="en-US" b="0"/>
              <a:t>年围棋未来峰会上，</a:t>
            </a:r>
            <a:r>
              <a:rPr lang="en-US" altLang="zh-CN" b="0"/>
              <a:t>AlphaGo</a:t>
            </a:r>
            <a:r>
              <a:rPr lang="zh-CN" altLang="en-US" b="0"/>
              <a:t>在三局比赛中击败了当时世界排名第一的柯洁</a:t>
            </a:r>
            <a:endParaRPr lang="en-US" altLang="zh-CN" b="0"/>
          </a:p>
          <a:p>
            <a:r>
              <a:rPr lang="en-US" altLang="zh-CN" b="0"/>
              <a:t>2017</a:t>
            </a:r>
            <a:r>
              <a:rPr lang="zh-CN" altLang="en-US" b="0"/>
              <a:t>年，自学成才的 </a:t>
            </a:r>
            <a:r>
              <a:rPr lang="en-US" altLang="zh-CN" b="0"/>
              <a:t>AlphaGo Zero </a:t>
            </a:r>
            <a:r>
              <a:rPr lang="zh-CN" altLang="en-US" b="0"/>
              <a:t>以 </a:t>
            </a:r>
            <a:r>
              <a:rPr lang="en-US" altLang="zh-CN" b="0"/>
              <a:t>100-0 </a:t>
            </a:r>
            <a:r>
              <a:rPr lang="zh-CN" altLang="en-US" b="0"/>
              <a:t>战胜了早期竞技版本的 </a:t>
            </a:r>
            <a:r>
              <a:rPr lang="en-US" altLang="zh-CN" b="0"/>
              <a:t>AlphaGo</a:t>
            </a:r>
            <a:endParaRPr lang="zh-CN" altLang="en-US" b="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2018</a:t>
            </a:r>
            <a:r>
              <a:rPr lang="zh-CN" altLang="en-US" dirty="0"/>
              <a:t>年图灵奖</a:t>
            </a:r>
          </a:p>
        </p:txBody>
      </p:sp>
      <p:pic>
        <p:nvPicPr>
          <p:cNvPr id="4" name="Picture 4" descr="Image result for hint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024" y="2390898"/>
            <a:ext cx="1659416" cy="18813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lecu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1183" y="2390509"/>
            <a:ext cx="1659416" cy="187858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160" t="735" r="3686" b="27401"/>
          <a:stretch>
            <a:fillRect/>
          </a:stretch>
        </p:blipFill>
        <p:spPr bwMode="auto">
          <a:xfrm>
            <a:off x="8209906" y="2390898"/>
            <a:ext cx="1653590" cy="1881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81242" y="1059442"/>
            <a:ext cx="10686561" cy="1198880"/>
          </a:xfrm>
          <a:prstGeom prst="rect">
            <a:avLst/>
          </a:prstGeom>
          <a:noFill/>
        </p:spPr>
        <p:txBody>
          <a:bodyPr wrap="square">
            <a:spAutoFit/>
          </a:bodyPr>
          <a:lstStyle/>
          <a:p>
            <a:pPr>
              <a:lnSpc>
                <a:spcPct val="150000"/>
              </a:lnSpc>
            </a:pPr>
            <a:r>
              <a:rPr lang="en-US" altLang="zh-CN" sz="2400">
                <a:solidFill>
                  <a:srgbClr val="070707"/>
                </a:solidFill>
                <a:latin typeface="微软雅黑" panose="020B0503020204020204" pitchFamily="34" charset="-122"/>
                <a:ea typeface="微软雅黑" panose="020B0503020204020204" pitchFamily="34" charset="-122"/>
              </a:rPr>
              <a:t>Geoffrey Hinton</a:t>
            </a:r>
            <a:r>
              <a:rPr lang="zh-CN" altLang="en-US" sz="2400">
                <a:solidFill>
                  <a:srgbClr val="070707"/>
                </a:solidFill>
                <a:latin typeface="微软雅黑" panose="020B0503020204020204" pitchFamily="34" charset="-122"/>
                <a:ea typeface="微软雅黑" panose="020B0503020204020204" pitchFamily="34" charset="-122"/>
              </a:rPr>
              <a:t>、</a:t>
            </a:r>
            <a:r>
              <a:rPr lang="en-US" altLang="zh-CN" sz="2400">
                <a:solidFill>
                  <a:srgbClr val="070707"/>
                </a:solidFill>
                <a:latin typeface="微软雅黑" panose="020B0503020204020204" pitchFamily="34" charset="-122"/>
                <a:ea typeface="微软雅黑" panose="020B0503020204020204" pitchFamily="34" charset="-122"/>
              </a:rPr>
              <a:t>Yann LeCun </a:t>
            </a:r>
            <a:r>
              <a:rPr lang="zh-CN" altLang="en-US" sz="2400">
                <a:solidFill>
                  <a:srgbClr val="070707"/>
                </a:solidFill>
                <a:latin typeface="微软雅黑" panose="020B0503020204020204" pitchFamily="34" charset="-122"/>
                <a:ea typeface="微软雅黑" panose="020B0503020204020204" pitchFamily="34" charset="-122"/>
              </a:rPr>
              <a:t>和 </a:t>
            </a:r>
            <a:r>
              <a:rPr lang="en-US" altLang="zh-CN" sz="2400">
                <a:solidFill>
                  <a:srgbClr val="070707"/>
                </a:solidFill>
                <a:latin typeface="微软雅黑" panose="020B0503020204020204" pitchFamily="34" charset="-122"/>
                <a:ea typeface="微软雅黑" panose="020B0503020204020204" pitchFamily="34" charset="-122"/>
              </a:rPr>
              <a:t>Yoshua Bengio </a:t>
            </a:r>
            <a:r>
              <a:rPr lang="zh-CN" altLang="en-US" sz="2400">
                <a:solidFill>
                  <a:srgbClr val="070707"/>
                </a:solidFill>
                <a:latin typeface="微软雅黑" panose="020B0503020204020204" pitchFamily="34" charset="-122"/>
                <a:ea typeface="微软雅黑" panose="020B0503020204020204" pitchFamily="34" charset="-122"/>
              </a:rPr>
              <a:t>于</a:t>
            </a:r>
            <a:r>
              <a:rPr lang="en-US" altLang="zh-CN" sz="2400">
                <a:solidFill>
                  <a:srgbClr val="070707"/>
                </a:solidFill>
                <a:latin typeface="微软雅黑" panose="020B0503020204020204" pitchFamily="34" charset="-122"/>
                <a:ea typeface="微软雅黑" panose="020B0503020204020204" pitchFamily="34" charset="-122"/>
              </a:rPr>
              <a:t>2018</a:t>
            </a:r>
            <a:r>
              <a:rPr lang="zh-CN" altLang="en-US" sz="2400">
                <a:solidFill>
                  <a:srgbClr val="070707"/>
                </a:solidFill>
                <a:latin typeface="微软雅黑" panose="020B0503020204020204" pitchFamily="34" charset="-122"/>
                <a:ea typeface="微软雅黑" panose="020B0503020204020204" pitchFamily="34" charset="-122"/>
              </a:rPr>
              <a:t>年荣获图灵奖。他们因在深度学习领域的开创性贡献，被誉为“深度学习之父”。</a:t>
            </a:r>
          </a:p>
        </p:txBody>
      </p:sp>
      <p:sp>
        <p:nvSpPr>
          <p:cNvPr id="9" name="文本框 8"/>
          <p:cNvSpPr txBox="1"/>
          <p:nvPr/>
        </p:nvSpPr>
        <p:spPr>
          <a:xfrm>
            <a:off x="381242" y="4838925"/>
            <a:ext cx="11141781" cy="1346907"/>
          </a:xfrm>
          <a:prstGeom prst="rect">
            <a:avLst/>
          </a:prstGeom>
          <a:noFill/>
        </p:spPr>
        <p:txBody>
          <a:bodyPr wrap="square">
            <a:spAutoFit/>
          </a:bodyPr>
          <a:lstStyle>
            <a:defPPr>
              <a:defRPr lang="zh-CN"/>
            </a:defPPr>
            <a:lvl1pPr>
              <a:lnSpc>
                <a:spcPct val="150000"/>
              </a:lnSpc>
              <a:defRPr sz="2400">
                <a:solidFill>
                  <a:srgbClr val="070707"/>
                </a:solidFill>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Ø"/>
            </a:pPr>
            <a:r>
              <a:rPr lang="zh-CN" altLang="en-US" sz="1400" b="0" i="0">
                <a:solidFill>
                  <a:srgbClr val="000000"/>
                </a:solidFill>
                <a:effectLst/>
              </a:rPr>
              <a:t>这是图灵奖十年来第三次颁给机器学习领域的杰出贡献者</a:t>
            </a:r>
            <a:endParaRPr lang="en-US" altLang="zh-CN" sz="1400" b="0" i="0">
              <a:solidFill>
                <a:srgbClr val="000000"/>
              </a:solidFill>
              <a:effectLst/>
            </a:endParaRPr>
          </a:p>
          <a:p>
            <a:pPr marL="285750" indent="-285750">
              <a:buFont typeface="Wingdings" panose="05000000000000000000" pitchFamily="2" charset="2"/>
              <a:buChar char="Ø"/>
            </a:pPr>
            <a:r>
              <a:rPr lang="en-US" altLang="zh-CN" sz="1400" b="0" i="0">
                <a:solidFill>
                  <a:srgbClr val="000000"/>
                </a:solidFill>
                <a:effectLst/>
              </a:rPr>
              <a:t>2010 </a:t>
            </a:r>
            <a:r>
              <a:rPr lang="zh-CN" altLang="en-US" sz="1400" b="0" i="0">
                <a:solidFill>
                  <a:srgbClr val="000000"/>
                </a:solidFill>
                <a:effectLst/>
              </a:rPr>
              <a:t>年图灵奖得主为</a:t>
            </a:r>
            <a:r>
              <a:rPr lang="en-US" altLang="zh-CN" sz="1400" b="0" i="0">
                <a:solidFill>
                  <a:srgbClr val="000000"/>
                </a:solidFill>
                <a:effectLst/>
              </a:rPr>
              <a:t>Leslie Gabriel Valiant</a:t>
            </a:r>
            <a:r>
              <a:rPr lang="zh-CN" altLang="en-US" sz="1400" b="0" i="0">
                <a:solidFill>
                  <a:srgbClr val="000000"/>
                </a:solidFill>
                <a:effectLst/>
              </a:rPr>
              <a:t>，他为计算理论的发展作出了变革性贡献，包括 </a:t>
            </a:r>
            <a:r>
              <a:rPr lang="en-US" altLang="zh-CN" sz="1400" b="0" i="0">
                <a:solidFill>
                  <a:srgbClr val="000000"/>
                </a:solidFill>
                <a:effectLst/>
              </a:rPr>
              <a:t>PAC </a:t>
            </a:r>
            <a:r>
              <a:rPr lang="zh-CN" altLang="en-US" sz="1400" b="0" i="0">
                <a:solidFill>
                  <a:srgbClr val="000000"/>
                </a:solidFill>
                <a:effectLst/>
              </a:rPr>
              <a:t>学习理论、并行与分布计算理论等</a:t>
            </a:r>
            <a:endParaRPr lang="en-US" altLang="zh-CN" sz="1400" b="0" i="0">
              <a:solidFill>
                <a:srgbClr val="000000"/>
              </a:solidFill>
              <a:effectLst/>
            </a:endParaRPr>
          </a:p>
          <a:p>
            <a:pPr marL="285750" indent="-285750">
              <a:buFont typeface="Wingdings" panose="05000000000000000000" pitchFamily="2" charset="2"/>
              <a:buChar char="Ø"/>
            </a:pPr>
            <a:r>
              <a:rPr lang="en-US" altLang="zh-CN" sz="1400" b="0" i="0">
                <a:solidFill>
                  <a:srgbClr val="000000"/>
                </a:solidFill>
                <a:effectLst/>
              </a:rPr>
              <a:t>2011 </a:t>
            </a:r>
            <a:r>
              <a:rPr lang="zh-CN" altLang="en-US" sz="1400" b="0" i="0">
                <a:solidFill>
                  <a:srgbClr val="000000"/>
                </a:solidFill>
                <a:effectLst/>
              </a:rPr>
              <a:t>年图灵奖得主为 </a:t>
            </a:r>
            <a:r>
              <a:rPr lang="en-US" altLang="zh-CN" sz="1400" b="0" i="0">
                <a:solidFill>
                  <a:srgbClr val="000000"/>
                </a:solidFill>
                <a:effectLst/>
              </a:rPr>
              <a:t>Judea Pearl</a:t>
            </a:r>
            <a:r>
              <a:rPr lang="zh-CN" altLang="en-US" sz="1400" b="0" i="0">
                <a:solidFill>
                  <a:srgbClr val="000000"/>
                </a:solidFill>
                <a:effectLst/>
              </a:rPr>
              <a:t>，概率与</a:t>
            </a:r>
            <a:r>
              <a:rPr lang="zh-CN" altLang="en-US" sz="1400">
                <a:solidFill>
                  <a:srgbClr val="000000"/>
                </a:solidFill>
              </a:rPr>
              <a:t>因果推理微积分，</a:t>
            </a:r>
            <a:r>
              <a:rPr lang="zh-CN" altLang="en-US" sz="1400" b="0" i="0">
                <a:solidFill>
                  <a:srgbClr val="000000"/>
                </a:solidFill>
                <a:effectLst/>
                <a:latin typeface="-apple-system"/>
              </a:rPr>
              <a:t>为</a:t>
            </a:r>
            <a:r>
              <a:rPr lang="zh-CN" altLang="en-US" sz="1400">
                <a:solidFill>
                  <a:srgbClr val="000000"/>
                </a:solidFill>
              </a:rPr>
              <a:t>人工智能</a:t>
            </a:r>
            <a:r>
              <a:rPr lang="zh-CN" altLang="en-US" sz="1400" b="0" i="0">
                <a:solidFill>
                  <a:srgbClr val="000000"/>
                </a:solidFill>
                <a:effectLst/>
                <a:latin typeface="-apple-system"/>
              </a:rPr>
              <a:t>发展做出了重大贡献</a:t>
            </a:r>
            <a:endParaRPr lang="en-US" altLang="zh-CN" sz="1400">
              <a:solidFill>
                <a:srgbClr val="000000"/>
              </a:solidFill>
            </a:endParaRPr>
          </a:p>
          <a:p>
            <a:pPr marL="285750" indent="-285750">
              <a:buFont typeface="Wingdings" panose="05000000000000000000" pitchFamily="2" charset="2"/>
              <a:buChar char="Ø"/>
            </a:pPr>
            <a:r>
              <a:rPr lang="en-US" altLang="zh-CN" sz="1400">
                <a:solidFill>
                  <a:schemeClr val="bg1">
                    <a:lumMod val="50000"/>
                  </a:schemeClr>
                </a:solidFill>
              </a:rPr>
              <a:t>LSTM</a:t>
            </a:r>
            <a:r>
              <a:rPr lang="zh-CN" altLang="en-US" sz="1400">
                <a:solidFill>
                  <a:schemeClr val="bg1">
                    <a:lumMod val="50000"/>
                  </a:schemeClr>
                </a:solidFill>
              </a:rPr>
              <a:t>发明人</a:t>
            </a:r>
            <a:r>
              <a:rPr lang="en-US" altLang="zh-CN" sz="1400">
                <a:solidFill>
                  <a:schemeClr val="bg1">
                    <a:lumMod val="50000"/>
                  </a:schemeClr>
                </a:solidFill>
              </a:rPr>
              <a:t>Sepp Hochreiter </a:t>
            </a:r>
            <a:r>
              <a:rPr lang="zh-CN" altLang="en-US" sz="1400">
                <a:solidFill>
                  <a:schemeClr val="bg1">
                    <a:lumMod val="50000"/>
                  </a:schemeClr>
                </a:solidFill>
              </a:rPr>
              <a:t>和 </a:t>
            </a:r>
            <a:r>
              <a:rPr lang="en-US" altLang="zh-CN" sz="1400">
                <a:solidFill>
                  <a:schemeClr val="bg1">
                    <a:lumMod val="50000"/>
                  </a:schemeClr>
                </a:solidFill>
              </a:rPr>
              <a:t>Jürgen Schmidhuber</a:t>
            </a:r>
            <a:r>
              <a:rPr lang="zh-CN" altLang="en-US" sz="1400">
                <a:solidFill>
                  <a:schemeClr val="bg1">
                    <a:lumMod val="50000"/>
                  </a:schemeClr>
                </a:solidFill>
              </a:rPr>
              <a:t>尚未获得图灵奖</a:t>
            </a:r>
          </a:p>
        </p:txBody>
      </p:sp>
      <p:sp>
        <p:nvSpPr>
          <p:cNvPr id="11" name="文本框 10"/>
          <p:cNvSpPr txBox="1"/>
          <p:nvPr/>
        </p:nvSpPr>
        <p:spPr>
          <a:xfrm>
            <a:off x="8055948" y="4351510"/>
            <a:ext cx="1961505" cy="369332"/>
          </a:xfrm>
          <a:prstGeom prst="rect">
            <a:avLst/>
          </a:prstGeom>
          <a:noFill/>
        </p:spPr>
        <p:txBody>
          <a:bodyPr wrap="square">
            <a:spAutoFit/>
          </a:bodyPr>
          <a:lstStyle/>
          <a:p>
            <a:pPr algn="ctr"/>
            <a:r>
              <a:rPr lang="en-US" altLang="zh-CN" sz="1800">
                <a:solidFill>
                  <a:srgbClr val="070707"/>
                </a:solidFill>
                <a:latin typeface="微软雅黑" panose="020B0503020204020204" pitchFamily="34" charset="-122"/>
                <a:ea typeface="微软雅黑" panose="020B0503020204020204" pitchFamily="34" charset="-122"/>
              </a:rPr>
              <a:t>Yoshua Bengio</a:t>
            </a:r>
            <a:endParaRPr lang="zh-CN" altLang="en-US"/>
          </a:p>
        </p:txBody>
      </p:sp>
      <p:sp>
        <p:nvSpPr>
          <p:cNvPr id="12" name="文本框 11"/>
          <p:cNvSpPr txBox="1"/>
          <p:nvPr/>
        </p:nvSpPr>
        <p:spPr>
          <a:xfrm>
            <a:off x="37243" y="4351510"/>
            <a:ext cx="2192977" cy="369332"/>
          </a:xfrm>
          <a:prstGeom prst="rect">
            <a:avLst/>
          </a:prstGeom>
          <a:noFill/>
        </p:spPr>
        <p:txBody>
          <a:bodyPr wrap="square">
            <a:spAutoFit/>
          </a:bodyPr>
          <a:lstStyle/>
          <a:p>
            <a:pPr algn="ctr"/>
            <a:r>
              <a:rPr lang="en-US" altLang="zh-CN" sz="1800">
                <a:solidFill>
                  <a:srgbClr val="070707"/>
                </a:solidFill>
                <a:latin typeface="微软雅黑" panose="020B0503020204020204" pitchFamily="34" charset="-122"/>
                <a:ea typeface="微软雅黑" panose="020B0503020204020204" pitchFamily="34" charset="-122"/>
              </a:rPr>
              <a:t>Geoffrey E Hinton</a:t>
            </a:r>
            <a:endParaRPr lang="zh-CN" altLang="en-US"/>
          </a:p>
        </p:txBody>
      </p:sp>
      <p:sp>
        <p:nvSpPr>
          <p:cNvPr id="14" name="文本框 13"/>
          <p:cNvSpPr txBox="1"/>
          <p:nvPr/>
        </p:nvSpPr>
        <p:spPr>
          <a:xfrm>
            <a:off x="1960634" y="2582818"/>
            <a:ext cx="1736779" cy="1508105"/>
          </a:xfrm>
          <a:prstGeom prst="rect">
            <a:avLst/>
          </a:prstGeom>
          <a:noFill/>
        </p:spPr>
        <p:txBody>
          <a:bodyPr wrap="square">
            <a:spAutoFit/>
          </a:bodyPr>
          <a:lstStyle/>
          <a:p>
            <a:pPr marL="285750" indent="-285750" algn="l">
              <a:spcBef>
                <a:spcPts val="600"/>
              </a:spcBef>
              <a:spcAft>
                <a:spcPts val="600"/>
              </a:spcAft>
              <a:buFont typeface="Wingdings" panose="05000000000000000000" pitchFamily="2" charset="2"/>
              <a:buChar char="p"/>
            </a:pPr>
            <a:r>
              <a:rPr lang="zh-CN" altLang="en-US" b="0" i="0">
                <a:solidFill>
                  <a:srgbClr val="002B7F"/>
                </a:solidFill>
                <a:effectLst/>
                <a:latin typeface="-apple-system"/>
              </a:rPr>
              <a:t>反向传播</a:t>
            </a:r>
          </a:p>
          <a:p>
            <a:pPr marL="285750" indent="-285750" algn="l">
              <a:spcBef>
                <a:spcPts val="600"/>
              </a:spcBef>
              <a:spcAft>
                <a:spcPts val="600"/>
              </a:spcAft>
              <a:buFont typeface="Wingdings" panose="05000000000000000000" pitchFamily="2" charset="2"/>
              <a:buChar char="p"/>
            </a:pPr>
            <a:r>
              <a:rPr lang="zh-CN" altLang="en-US" b="0" i="0">
                <a:solidFill>
                  <a:srgbClr val="002B7F"/>
                </a:solidFill>
                <a:effectLst/>
                <a:latin typeface="-apple-system"/>
              </a:rPr>
              <a:t>玻尔兹曼机</a:t>
            </a:r>
          </a:p>
          <a:p>
            <a:pPr marL="285750" indent="-285750" algn="l">
              <a:spcBef>
                <a:spcPts val="600"/>
              </a:spcBef>
              <a:spcAft>
                <a:spcPts val="600"/>
              </a:spcAft>
              <a:buFont typeface="Wingdings" panose="05000000000000000000" pitchFamily="2" charset="2"/>
              <a:buChar char="p"/>
            </a:pPr>
            <a:r>
              <a:rPr lang="zh-CN" altLang="en-US" b="0" i="0">
                <a:solidFill>
                  <a:srgbClr val="002B7F"/>
                </a:solidFill>
                <a:effectLst/>
                <a:latin typeface="-apple-system"/>
              </a:rPr>
              <a:t>对卷积神经网络的修正</a:t>
            </a:r>
          </a:p>
        </p:txBody>
      </p:sp>
      <p:sp>
        <p:nvSpPr>
          <p:cNvPr id="16" name="文本框 15"/>
          <p:cNvSpPr txBox="1"/>
          <p:nvPr/>
        </p:nvSpPr>
        <p:spPr>
          <a:xfrm>
            <a:off x="9885318" y="2615475"/>
            <a:ext cx="2097111" cy="1508105"/>
          </a:xfrm>
          <a:prstGeom prst="rect">
            <a:avLst/>
          </a:prstGeom>
          <a:noFill/>
        </p:spPr>
        <p:txBody>
          <a:bodyPr wrap="square">
            <a:spAutoFit/>
          </a:bodyPr>
          <a:lstStyle/>
          <a:p>
            <a:pPr marL="285750" indent="-285750" algn="l">
              <a:spcBef>
                <a:spcPts val="600"/>
              </a:spcBef>
              <a:spcAft>
                <a:spcPts val="600"/>
              </a:spcAft>
              <a:buFont typeface="Wingdings" panose="05000000000000000000" pitchFamily="2" charset="2"/>
              <a:buChar char="p"/>
            </a:pPr>
            <a:r>
              <a:rPr lang="zh-CN" altLang="en-US" b="0" i="0">
                <a:solidFill>
                  <a:srgbClr val="002B7F"/>
                </a:solidFill>
                <a:effectLst/>
                <a:latin typeface="-apple-system"/>
              </a:rPr>
              <a:t>序列的概率建模</a:t>
            </a:r>
          </a:p>
          <a:p>
            <a:pPr marL="285750" indent="-285750" algn="l">
              <a:spcBef>
                <a:spcPts val="600"/>
              </a:spcBef>
              <a:spcAft>
                <a:spcPts val="600"/>
              </a:spcAft>
              <a:buFont typeface="Wingdings" panose="05000000000000000000" pitchFamily="2" charset="2"/>
              <a:buChar char="p"/>
            </a:pPr>
            <a:r>
              <a:rPr lang="zh-CN" altLang="en-US" b="0" i="0">
                <a:solidFill>
                  <a:srgbClr val="002B7F"/>
                </a:solidFill>
                <a:effectLst/>
                <a:latin typeface="-apple-system"/>
              </a:rPr>
              <a:t>高维词嵌入与注意力机制</a:t>
            </a:r>
          </a:p>
          <a:p>
            <a:pPr marL="285750" indent="-285750" algn="l">
              <a:spcBef>
                <a:spcPts val="600"/>
              </a:spcBef>
              <a:spcAft>
                <a:spcPts val="600"/>
              </a:spcAft>
              <a:buFont typeface="Wingdings" panose="05000000000000000000" pitchFamily="2" charset="2"/>
              <a:buChar char="p"/>
            </a:pPr>
            <a:r>
              <a:rPr lang="zh-CN" altLang="en-US" b="0" i="0">
                <a:solidFill>
                  <a:srgbClr val="002B7F"/>
                </a:solidFill>
                <a:effectLst/>
                <a:latin typeface="-apple-system"/>
              </a:rPr>
              <a:t>生成对抗网络</a:t>
            </a:r>
          </a:p>
        </p:txBody>
      </p:sp>
      <p:sp>
        <p:nvSpPr>
          <p:cNvPr id="18" name="文本框 17"/>
          <p:cNvSpPr txBox="1"/>
          <p:nvPr/>
        </p:nvSpPr>
        <p:spPr>
          <a:xfrm>
            <a:off x="5524986" y="2714248"/>
            <a:ext cx="2530962" cy="1231106"/>
          </a:xfrm>
          <a:prstGeom prst="rect">
            <a:avLst/>
          </a:prstGeom>
          <a:noFill/>
        </p:spPr>
        <p:txBody>
          <a:bodyPr wrap="square">
            <a:spAutoFit/>
          </a:bodyPr>
          <a:lstStyle/>
          <a:p>
            <a:pPr marL="285750" indent="-285750" algn="l">
              <a:spcBef>
                <a:spcPts val="600"/>
              </a:spcBef>
              <a:spcAft>
                <a:spcPts val="600"/>
              </a:spcAft>
              <a:buFont typeface="Wingdings" panose="05000000000000000000" pitchFamily="2" charset="2"/>
              <a:buChar char="p"/>
            </a:pPr>
            <a:r>
              <a:rPr lang="zh-CN" altLang="en-US" b="0" i="0">
                <a:solidFill>
                  <a:srgbClr val="002B7F"/>
                </a:solidFill>
                <a:effectLst/>
                <a:latin typeface="-apple-system"/>
              </a:rPr>
              <a:t>提出卷积神经网络</a:t>
            </a:r>
          </a:p>
          <a:p>
            <a:pPr marL="285750" indent="-285750" algn="l">
              <a:spcBef>
                <a:spcPts val="600"/>
              </a:spcBef>
              <a:spcAft>
                <a:spcPts val="600"/>
              </a:spcAft>
              <a:buFont typeface="Wingdings" panose="05000000000000000000" pitchFamily="2" charset="2"/>
              <a:buChar char="p"/>
            </a:pPr>
            <a:r>
              <a:rPr lang="zh-CN" altLang="en-US" b="0" i="0">
                <a:solidFill>
                  <a:srgbClr val="002B7F"/>
                </a:solidFill>
                <a:effectLst/>
                <a:latin typeface="-apple-system"/>
              </a:rPr>
              <a:t>改进反向传播算法</a:t>
            </a:r>
          </a:p>
          <a:p>
            <a:pPr marL="285750" indent="-285750" algn="l">
              <a:spcBef>
                <a:spcPts val="600"/>
              </a:spcBef>
              <a:spcAft>
                <a:spcPts val="600"/>
              </a:spcAft>
              <a:buFont typeface="Wingdings" panose="05000000000000000000" pitchFamily="2" charset="2"/>
              <a:buChar char="p"/>
            </a:pPr>
            <a:r>
              <a:rPr lang="zh-CN" altLang="en-US" b="0" i="0">
                <a:solidFill>
                  <a:srgbClr val="002B7F"/>
                </a:solidFill>
                <a:effectLst/>
                <a:latin typeface="-apple-system"/>
              </a:rPr>
              <a:t>拓宽神经网络的视角</a:t>
            </a:r>
          </a:p>
        </p:txBody>
      </p:sp>
      <p:sp>
        <p:nvSpPr>
          <p:cNvPr id="19" name="文本框 18"/>
          <p:cNvSpPr txBox="1"/>
          <p:nvPr/>
        </p:nvSpPr>
        <p:spPr>
          <a:xfrm>
            <a:off x="3740138" y="4354400"/>
            <a:ext cx="1961505" cy="369332"/>
          </a:xfrm>
          <a:prstGeom prst="rect">
            <a:avLst/>
          </a:prstGeom>
          <a:noFill/>
        </p:spPr>
        <p:txBody>
          <a:bodyPr wrap="square">
            <a:spAutoFit/>
          </a:bodyPr>
          <a:lstStyle/>
          <a:p>
            <a:pPr algn="ctr"/>
            <a:r>
              <a:rPr lang="en-US" altLang="zh-CN" sz="1800">
                <a:solidFill>
                  <a:srgbClr val="070707"/>
                </a:solidFill>
                <a:latin typeface="微软雅黑" panose="020B0503020204020204" pitchFamily="34" charset="-122"/>
                <a:ea typeface="微软雅黑" panose="020B0503020204020204" pitchFamily="34" charset="-122"/>
              </a:rPr>
              <a:t>Yann LeCun</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1242" y="0"/>
            <a:ext cx="7622580" cy="761979"/>
          </a:xfrm>
        </p:spPr>
        <p:txBody>
          <a:bodyPr/>
          <a:lstStyle/>
          <a:p>
            <a:r>
              <a:rPr lang="zh-CN" altLang="en-US" dirty="0"/>
              <a:t>例：线性拟合</a:t>
            </a:r>
          </a:p>
        </p:txBody>
      </p:sp>
      <mc:AlternateContent xmlns:mc="http://schemas.openxmlformats.org/markup-compatibility/2006" xmlns:a14="http://schemas.microsoft.com/office/drawing/2010/main">
        <mc:Choice Requires="a14">
          <p:sp>
            <p:nvSpPr>
              <p:cNvPr id="10" name="文本框 9"/>
              <p:cNvSpPr txBox="1"/>
              <p:nvPr/>
            </p:nvSpPr>
            <p:spPr>
              <a:xfrm>
                <a:off x="380999" y="1012121"/>
                <a:ext cx="10864851" cy="4895764"/>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sym typeface="+mn-ea"/>
                  </a:rPr>
                  <a:t>模型：</a:t>
                </a:r>
                <a14:m>
                  <m:oMath xmlns:m="http://schemas.openxmlformats.org/officeDocument/2006/math">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b>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sub>
                    </m:sSub>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𝒙</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𝑨𝒙</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𝒃</m:t>
                    </m:r>
                  </m:oMath>
                </a14:m>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sym typeface="+mn-ea"/>
                  </a:rPr>
                  <a:t>，参数为</a:t>
                </a:r>
                <a14:m>
                  <m:oMath xmlns:m="http://schemas.openxmlformats.org/officeDocument/2006/math">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𝑨</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𝒃</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a14:m>
                <a:endPar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sym typeface="+mn-ea"/>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a:ln>
                      <a:noFill/>
                    </a:ln>
                    <a:solidFill>
                      <a:srgbClr val="070707"/>
                    </a:solidFill>
                    <a:effectLst/>
                    <a:uLnTx/>
                    <a:uFillTx/>
                    <a:latin typeface="Book Antiqua"/>
                    <a:ea typeface="微软雅黑" panose="020B0503020204020204" pitchFamily="34" charset="-122"/>
                    <a:cs typeface="+mn-cs"/>
                  </a:rPr>
                  <a:t>数据集的划分：</a:t>
                </a:r>
                <a14:m>
                  <m:oMath xmlns:m="http://schemas.openxmlformats.org/officeDocument/2006/math">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d>
                          <m:dPr>
                            <m:begChr m:val="{"/>
                            <m:end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e>
                            </m:d>
                          </m:e>
                        </m:d>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sup>
                    </m:sSubSup>
                  </m:oMath>
                </a14:m>
                <a:r>
                  <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𝑡𝑒𝑠𝑡</m:t>
                        </m:r>
                      </m:sub>
                    </m:s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d>
                          <m:dPr>
                            <m:begChr m:val="{"/>
                            <m:end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𝑡𝑒𝑠𝑡</m:t>
                                    </m:r>
                                  </m:sup>
                                </m:sSub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 </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𝑡𝑒𝑠𝑡</m:t>
                                    </m:r>
                                  </m:sup>
                                </m:sSubSup>
                              </m:e>
                            </m:d>
                          </m:e>
                        </m:d>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b>
                        </m:sSub>
                      </m:sup>
                    </m:sSubSup>
                  </m:oMath>
                </a14:m>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训练误差：</a:t>
                </a:r>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𝐿</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𝑀𝑆𝐸</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b>
                      </m:sSub>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num>
                        <m:den>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den>
                      </m:f>
                      <m:nary>
                        <m:naryPr>
                          <m: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sup>
                        <m:e>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e>
                              </m:d>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e>
                      </m:nary>
                    </m:oMath>
                  </m:oMathPara>
                </a14:m>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600"/>
                  </a:spcBef>
                  <a:spcAft>
                    <a:spcPts val="600"/>
                  </a:spcAft>
                  <a:buClrTx/>
                  <a:buSzTx/>
                  <a:buFontTx/>
                  <a:buNone/>
                  <a:tabLst/>
                  <a:defRPr/>
                </a:pP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为最小化误差，我们需要对</a:t>
                </a:r>
                <a14:m>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oMath>
                </a14:m>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求偏导并设为零：</a:t>
                </a:r>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eqArr>
                            <m:eqArr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eqArrPr>
                            <m:e>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𝐿</m:t>
                                  </m:r>
                                </m:num>
                                <m:den>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den>
                              </m:f>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num>
                                <m:den>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den>
                              </m:f>
                              <m:nary>
                                <m:naryPr>
                                  <m: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sup>
                                <m:e>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𝐴</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𝑏</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e>
                                  </m:d>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=0</m:t>
                                  </m:r>
                                </m:e>
                              </m:nary>
                            </m:e>
                            <m:e>
                              <m:f>
                                <m:f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𝐿</m:t>
                                  </m:r>
                                </m:num>
                                <m:den>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den>
                              </m:f>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num>
                                <m:den>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den>
                              </m:f>
                              <m:nary>
                                <m:nary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sup>
                                <m:e>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𝐴</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𝑏</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e>
                                  </m:d>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=0</m:t>
                                  </m:r>
                                </m:e>
                              </m:nary>
                            </m:e>
                          </m:eqArr>
                        </m:e>
                      </m:d>
                    </m:oMath>
                  </m:oMathPara>
                </a14:m>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80999" y="1012121"/>
                <a:ext cx="10864851" cy="4895764"/>
              </a:xfrm>
              <a:prstGeom prst="rect">
                <a:avLst/>
              </a:prstGeom>
              <a:blipFill rotWithShape="1">
                <a:blip r:embed="rId3"/>
                <a:stretch>
                  <a:fillRect l="-6" t="-12" b="-110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7BC5F32A-8A82-6251-A00B-D947931AC8C8}"/>
              </a:ext>
            </a:extLst>
          </p:cNvPr>
          <p:cNvPicPr>
            <a:picLocks noChangeAspect="1"/>
          </p:cNvPicPr>
          <p:nvPr>
            <p:custDataLst>
              <p:tags r:id="rId1"/>
            </p:custDataLst>
          </p:nvPr>
        </p:nvPicPr>
        <p:blipFill>
          <a:blip r:embed="rId4">
            <a:clrChange>
              <a:clrFrom>
                <a:srgbClr val="FFFFFF">
                  <a:alpha val="100000"/>
                </a:srgbClr>
              </a:clrFrom>
              <a:clrTo>
                <a:srgbClr val="FFFFFF">
                  <a:alpha val="100000"/>
                  <a:alpha val="0"/>
                </a:srgbClr>
              </a:clrTo>
            </a:clrChange>
          </a:blip>
          <a:stretch>
            <a:fillRect/>
          </a:stretch>
        </p:blipFill>
        <p:spPr>
          <a:xfrm>
            <a:off x="8617583" y="1373506"/>
            <a:ext cx="3519000" cy="249710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2743" y="6448904"/>
            <a:ext cx="9890005" cy="276999"/>
          </a:xfrm>
          <a:prstGeom prst="rect">
            <a:avLst/>
          </a:prstGeom>
        </p:spPr>
        <p:txBody>
          <a:bodyPr wrap="square">
            <a:spAutoFit/>
          </a:bodyPr>
          <a:lstStyle/>
          <a:p>
            <a:r>
              <a:rPr lang="en-US" altLang="zh-CN" sz="1200">
                <a:solidFill>
                  <a:schemeClr val="bg1"/>
                </a:solidFill>
                <a:latin typeface="Times New Roman" panose="02020603050405020304" pitchFamily="18" charset="0"/>
                <a:cs typeface="Times New Roman" panose="02020603050405020304" pitchFamily="18" charset="0"/>
              </a:rPr>
              <a:t>Jumper, J., et al. (2021). Highly accurate protein structure prediction with AlphaFold. Nature, 596(7873), 583–589</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381241" y="928580"/>
            <a:ext cx="11112420" cy="1135054"/>
          </a:xfrm>
          <a:prstGeom prst="rect">
            <a:avLst/>
          </a:prstGeom>
          <a:noFill/>
        </p:spPr>
        <p:txBody>
          <a:bodyPr wrap="square">
            <a:spAutoFit/>
          </a:bodyPr>
          <a:lstStyle>
            <a:defPPr>
              <a:defRPr lang="zh-CN"/>
            </a:defPPr>
            <a:lvl1pPr marL="342900" indent="-342900">
              <a:lnSpc>
                <a:spcPct val="150000"/>
              </a:lnSpc>
              <a:buFont typeface="Wingdings" panose="05000000000000000000" pitchFamily="2" charset="2"/>
              <a:buChar char="p"/>
              <a:defRPr sz="2400" b="1" i="0">
                <a:solidFill>
                  <a:srgbClr val="070707"/>
                </a:solidFill>
                <a:effectLst/>
                <a:latin typeface="微软雅黑" panose="020B0503020204020204" pitchFamily="34" charset="-122"/>
                <a:ea typeface="微软雅黑" panose="020B0503020204020204" pitchFamily="34" charset="-122"/>
              </a:defRPr>
            </a:lvl1pPr>
          </a:lstStyle>
          <a:p>
            <a:r>
              <a:rPr lang="en-US" altLang="zh-CN" b="1"/>
              <a:t>AlphaFold</a:t>
            </a:r>
            <a:r>
              <a:rPr lang="zh-CN" altLang="en-US"/>
              <a:t> </a:t>
            </a:r>
            <a:r>
              <a:rPr lang="zh-CN" altLang="en-US" b="0"/>
              <a:t>是由 </a:t>
            </a:r>
            <a:r>
              <a:rPr lang="en-US" altLang="zh-CN" b="0"/>
              <a:t>DeepMind</a:t>
            </a:r>
            <a:r>
              <a:rPr lang="zh-CN" altLang="en-US" b="0"/>
              <a:t> 开发的一种基于深度学习的蛋白质结构预测工具</a:t>
            </a:r>
            <a:endParaRPr lang="en-US" altLang="zh-CN" b="0"/>
          </a:p>
          <a:p>
            <a:r>
              <a:rPr lang="zh-CN" altLang="en-US" b="0"/>
              <a:t>几乎实现了原子级别的准确预测，标志着蛋白质结构预测领域的一个里程碑。</a:t>
            </a:r>
          </a:p>
        </p:txBody>
      </p:sp>
      <p:sp>
        <p:nvSpPr>
          <p:cNvPr id="2" name="标题 1"/>
          <p:cNvSpPr>
            <a:spLocks noGrp="1"/>
          </p:cNvSpPr>
          <p:nvPr>
            <p:ph type="title"/>
          </p:nvPr>
        </p:nvSpPr>
        <p:spPr/>
        <p:txBody>
          <a:bodyPr/>
          <a:lstStyle/>
          <a:p>
            <a:r>
              <a:rPr lang="en-US" altLang="zh-CN"/>
              <a:t>AlphaFold2</a:t>
            </a:r>
            <a:r>
              <a:rPr lang="zh-CN" altLang="en-US"/>
              <a:t>（</a:t>
            </a:r>
            <a:r>
              <a:rPr lang="en-US" altLang="zh-CN"/>
              <a:t>2020</a:t>
            </a:r>
            <a:r>
              <a:rPr lang="zh-CN" altLang="en-US"/>
              <a:t>）</a:t>
            </a:r>
          </a:p>
        </p:txBody>
      </p:sp>
      <p:sp>
        <p:nvSpPr>
          <p:cNvPr id="5" name="AutoShape 6" descr="3 Important Reasons Why Investors Should Care About GPT-3 - Creating Future  Us"/>
          <p:cNvSpPr>
            <a:spLocks noChangeAspect="1" noChangeArrowheads="1"/>
          </p:cNvSpPr>
          <p:nvPr/>
        </p:nvSpPr>
        <p:spPr bwMode="auto">
          <a:xfrm>
            <a:off x="5018544" y="33192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50" name="Picture 2" descr="Highly accurate protein structure prediction with AlphaFold | Nat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1717" y="2300182"/>
            <a:ext cx="5731467" cy="3671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2743" y="6448904"/>
            <a:ext cx="9890005" cy="276999"/>
          </a:xfrm>
          <a:prstGeom prst="rect">
            <a:avLst/>
          </a:prstGeom>
        </p:spPr>
        <p:txBody>
          <a:bodyPr wrap="square">
            <a:spAutoFit/>
          </a:bodyPr>
          <a:lstStyle/>
          <a:p>
            <a:r>
              <a:rPr lang="en-US" altLang="zh-CN" sz="1200">
                <a:solidFill>
                  <a:schemeClr val="bg1"/>
                </a:solidFill>
                <a:latin typeface="Times New Roman" panose="02020603050405020304" pitchFamily="18" charset="0"/>
                <a:cs typeface="Times New Roman" panose="02020603050405020304" pitchFamily="18" charset="0"/>
              </a:rPr>
              <a:t>Brown T, Mann B, Ryder N, et al. Language models are few-shot learners[J]. Advances in neural information processing systems, 2020, 33: 1877-1901.</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381241" y="936330"/>
            <a:ext cx="11112420" cy="1689052"/>
          </a:xfrm>
          <a:prstGeom prst="rect">
            <a:avLst/>
          </a:prstGeom>
          <a:noFill/>
        </p:spPr>
        <p:txBody>
          <a:bodyPr wrap="square">
            <a:spAutoFit/>
          </a:bodyPr>
          <a:lstStyle>
            <a:defPPr>
              <a:defRPr lang="zh-CN"/>
            </a:defPPr>
            <a:lvl1pPr marL="342900" indent="-342900">
              <a:lnSpc>
                <a:spcPct val="150000"/>
              </a:lnSpc>
              <a:buFont typeface="Wingdings" panose="05000000000000000000" pitchFamily="2" charset="2"/>
              <a:buChar char="p"/>
              <a:defRPr sz="2400" b="1" i="0">
                <a:solidFill>
                  <a:srgbClr val="070707"/>
                </a:solidFill>
                <a:effectLst/>
                <a:latin typeface="微软雅黑" panose="020B0503020204020204" pitchFamily="34" charset="-122"/>
                <a:ea typeface="微软雅黑" panose="020B0503020204020204" pitchFamily="34" charset="-122"/>
              </a:defRPr>
            </a:lvl1pPr>
          </a:lstStyle>
          <a:p>
            <a:r>
              <a:rPr lang="en-US" altLang="zh-CN"/>
              <a:t>GPT-3</a:t>
            </a:r>
            <a:r>
              <a:rPr lang="zh-CN" altLang="en-US" b="0"/>
              <a:t>是基于</a:t>
            </a:r>
            <a:r>
              <a:rPr lang="en-US" altLang="zh-CN" b="0"/>
              <a:t>Transformer</a:t>
            </a:r>
            <a:r>
              <a:rPr lang="zh-CN" altLang="en-US" b="0"/>
              <a:t>架构的一个大型语言生成模型。</a:t>
            </a:r>
            <a:endParaRPr lang="en-US" altLang="zh-CN" b="0"/>
          </a:p>
          <a:p>
            <a:r>
              <a:rPr lang="zh-CN" altLang="en-US" b="0"/>
              <a:t>其在文本生成、语言理解等多个方面达到了前所未有的水平，引发了对大规模语言模型的广泛关注。</a:t>
            </a:r>
          </a:p>
        </p:txBody>
      </p:sp>
      <p:sp>
        <p:nvSpPr>
          <p:cNvPr id="2" name="标题 1"/>
          <p:cNvSpPr>
            <a:spLocks noGrp="1"/>
          </p:cNvSpPr>
          <p:nvPr>
            <p:ph type="title"/>
          </p:nvPr>
        </p:nvSpPr>
        <p:spPr/>
        <p:txBody>
          <a:bodyPr/>
          <a:lstStyle/>
          <a:p>
            <a:r>
              <a:rPr lang="en-US" altLang="zh-CN"/>
              <a:t>GPT3</a:t>
            </a:r>
            <a:r>
              <a:rPr lang="zh-CN" altLang="en-US"/>
              <a:t>（</a:t>
            </a:r>
            <a:r>
              <a:rPr lang="en-US" altLang="zh-CN"/>
              <a:t>2020</a:t>
            </a:r>
            <a:r>
              <a:rPr lang="zh-CN" altLang="en-US"/>
              <a:t>）</a:t>
            </a:r>
          </a:p>
        </p:txBody>
      </p:sp>
      <p:sp>
        <p:nvSpPr>
          <p:cNvPr id="5" name="AutoShape 6" descr="3 Important Reasons Why Investors Should Care About GPT-3 - Creating Future  Us"/>
          <p:cNvSpPr>
            <a:spLocks noChangeAspect="1" noChangeArrowheads="1"/>
          </p:cNvSpPr>
          <p:nvPr/>
        </p:nvSpPr>
        <p:spPr bwMode="auto">
          <a:xfrm>
            <a:off x="5018544" y="33192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Picture 8" descr="3 Important Reasons Why Investors Should Care About GPT-3 - Creating Future  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98" y="2978943"/>
            <a:ext cx="5386953" cy="30301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PT-3: All you need to know about AI language model | Sigmo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15" y="3265904"/>
            <a:ext cx="5715000"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深度学习的成功</a:t>
            </a:r>
            <a:endParaRPr lang="zh-CN" altLang="en-US" dirty="0"/>
          </a:p>
        </p:txBody>
      </p:sp>
      <p:pic>
        <p:nvPicPr>
          <p:cNvPr id="6" name="Picture 4" descr="deep learning doom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5365" y="970858"/>
            <a:ext cx="2474075" cy="17249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20" y="1421954"/>
            <a:ext cx="1493231" cy="1963599"/>
          </a:xfrm>
          <a:prstGeom prst="rect">
            <a:avLst/>
          </a:prstGeom>
          <a:ln>
            <a:noFill/>
          </a:ln>
          <a:effectLst>
            <a:outerShdw blurRad="190500" algn="tl" rotWithShape="0">
              <a:srgbClr val="000000">
                <a:alpha val="70000"/>
              </a:srgbClr>
            </a:outerShdw>
          </a:effectLst>
        </p:spPr>
      </p:pic>
      <p:pic>
        <p:nvPicPr>
          <p:cNvPr id="8"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6535" y="2904908"/>
            <a:ext cx="1493231" cy="1978532"/>
          </a:xfrm>
          <a:prstGeom prst="rect">
            <a:avLst/>
          </a:prstGeom>
          <a:ln>
            <a:noFill/>
          </a:ln>
          <a:effectLst>
            <a:outerShdw blurRad="190500" algn="tl" rotWithShape="0">
              <a:srgbClr val="000000">
                <a:alpha val="70000"/>
              </a:srgbClr>
            </a:outerShdw>
          </a:effectLst>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1779" y="2451144"/>
            <a:ext cx="1600359" cy="2037432"/>
          </a:xfrm>
          <a:prstGeom prst="rect">
            <a:avLst/>
          </a:prstGeom>
          <a:ln>
            <a:noFill/>
          </a:ln>
          <a:effectLst>
            <a:outerShdw blurRad="190500" algn="tl" rotWithShape="0">
              <a:srgbClr val="000000">
                <a:alpha val="70000"/>
              </a:srgbClr>
            </a:outerShdw>
          </a:effectLst>
        </p:spPr>
      </p:pic>
      <p:pic>
        <p:nvPicPr>
          <p:cNvPr id="10"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4280" y="954723"/>
            <a:ext cx="1493231" cy="1901537"/>
          </a:xfrm>
          <a:prstGeom prst="rect">
            <a:avLst/>
          </a:prstGeom>
          <a:ln>
            <a:noFill/>
          </a:ln>
          <a:effectLst>
            <a:outerShdw blurRad="190500" algn="tl" rotWithShape="0">
              <a:srgbClr val="000000">
                <a:alpha val="70000"/>
              </a:srgbClr>
            </a:outerShdw>
          </a:effectLst>
        </p:spPr>
      </p:pic>
      <p:pic>
        <p:nvPicPr>
          <p:cNvPr id="11"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8749" y="2889871"/>
            <a:ext cx="1493232" cy="1963600"/>
          </a:xfrm>
          <a:prstGeom prst="rect">
            <a:avLst/>
          </a:prstGeom>
          <a:ln>
            <a:noFill/>
          </a:ln>
          <a:effectLst>
            <a:outerShdw blurRad="190500" algn="tl" rotWithShape="0">
              <a:srgbClr val="000000">
                <a:alpha val="70000"/>
              </a:srgbClr>
            </a:outerShdw>
          </a:effectLst>
        </p:spPr>
      </p:pic>
      <p:pic>
        <p:nvPicPr>
          <p:cNvPr id="12"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t="45051" r="23307" b="19394"/>
          <a:stretch>
            <a:fillRect/>
          </a:stretch>
        </p:blipFill>
        <p:spPr>
          <a:xfrm>
            <a:off x="1015462" y="4530933"/>
            <a:ext cx="3063892" cy="1447331"/>
          </a:xfrm>
          <a:prstGeom prst="rect">
            <a:avLst/>
          </a:prstGeom>
          <a:ln>
            <a:noFill/>
          </a:ln>
          <a:effectLst>
            <a:outerShdw blurRad="190500" algn="tl" rotWithShape="0">
              <a:srgbClr val="000000">
                <a:alpha val="70000"/>
              </a:srgbClr>
            </a:outerShdw>
          </a:effectLst>
        </p:spPr>
      </p:pic>
      <p:pic>
        <p:nvPicPr>
          <p:cNvPr id="13"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4590" y="2367855"/>
            <a:ext cx="1493232" cy="1900477"/>
          </a:xfrm>
          <a:prstGeom prst="rect">
            <a:avLst/>
          </a:prstGeom>
          <a:ln>
            <a:noFill/>
          </a:ln>
          <a:effectLst>
            <a:outerShdw blurRad="190500" algn="tl" rotWithShape="0">
              <a:srgbClr val="000000">
                <a:alpha val="70000"/>
              </a:srgbClr>
            </a:outerShdw>
          </a:effectLst>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99921" y="4153870"/>
            <a:ext cx="3156809" cy="1824394"/>
          </a:xfrm>
          <a:prstGeom prst="rect">
            <a:avLst/>
          </a:prstGeom>
          <a:ln>
            <a:noFill/>
          </a:ln>
          <a:effectLst>
            <a:outerShdw blurRad="190500" algn="tl" rotWithShape="0">
              <a:srgbClr val="000000">
                <a:alpha val="70000"/>
              </a:srgbClr>
            </a:outerShdw>
          </a:effectLst>
        </p:spPr>
      </p:pic>
      <p:sp>
        <p:nvSpPr>
          <p:cNvPr id="15" name="TextBox 3"/>
          <p:cNvSpPr txBox="1"/>
          <p:nvPr/>
        </p:nvSpPr>
        <p:spPr>
          <a:xfrm>
            <a:off x="8123870" y="879737"/>
            <a:ext cx="3458210" cy="42462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0" fontAlgn="auto">
              <a:lnSpc>
                <a:spcPct val="150000"/>
              </a:lnSpc>
            </a:pPr>
            <a:r>
              <a:rPr lang="en-US" b="1" dirty="0">
                <a:solidFill>
                  <a:srgbClr val="C00000"/>
                </a:solidFill>
                <a:latin typeface="微软雅黑" panose="020B0503020204020204" pitchFamily="34" charset="-122"/>
                <a:ea typeface="微软雅黑" panose="020B0503020204020204" pitchFamily="34" charset="-122"/>
              </a:rPr>
              <a:t>Best accuracy </a:t>
            </a:r>
          </a:p>
          <a:p>
            <a:pPr marL="285750" indent="-285750" fontAlgn="auto">
              <a:lnSpc>
                <a:spcPct val="150000"/>
              </a:lnSpc>
              <a:buFont typeface="Wingdings" panose="05000000000000000000" charset="0"/>
              <a:buChar char="Ø"/>
            </a:pPr>
            <a:r>
              <a:rPr lang="en-US" b="1" dirty="0">
                <a:solidFill>
                  <a:srgbClr val="070707"/>
                </a:solidFill>
                <a:latin typeface="微软雅黑" panose="020B0503020204020204" pitchFamily="34" charset="-122"/>
                <a:ea typeface="微软雅黑" panose="020B0503020204020204" pitchFamily="34" charset="-122"/>
              </a:rPr>
              <a:t>Image classification</a:t>
            </a:r>
          </a:p>
          <a:p>
            <a:pPr marL="285750" indent="-285750" fontAlgn="auto">
              <a:lnSpc>
                <a:spcPct val="150000"/>
              </a:lnSpc>
              <a:buFont typeface="Wingdings" panose="05000000000000000000" charset="0"/>
              <a:buChar char="Ø"/>
            </a:pPr>
            <a:r>
              <a:rPr lang="en-US" b="1" dirty="0">
                <a:solidFill>
                  <a:srgbClr val="070707"/>
                </a:solidFill>
                <a:latin typeface="微软雅黑" panose="020B0503020204020204" pitchFamily="34" charset="-122"/>
                <a:ea typeface="微软雅黑" panose="020B0503020204020204" pitchFamily="34" charset="-122"/>
              </a:rPr>
              <a:t>Optical Character Recognition (OCR)</a:t>
            </a:r>
          </a:p>
          <a:p>
            <a:pPr marL="285750" indent="-285750" fontAlgn="auto">
              <a:lnSpc>
                <a:spcPct val="150000"/>
              </a:lnSpc>
              <a:buFont typeface="Wingdings" panose="05000000000000000000" charset="0"/>
              <a:buChar char="Ø"/>
            </a:pPr>
            <a:r>
              <a:rPr lang="en-US" b="1" dirty="0">
                <a:solidFill>
                  <a:srgbClr val="070707"/>
                </a:solidFill>
                <a:latin typeface="微软雅黑" panose="020B0503020204020204" pitchFamily="34" charset="-122"/>
                <a:ea typeface="微软雅黑" panose="020B0503020204020204" pitchFamily="34" charset="-122"/>
              </a:rPr>
              <a:t>Text translation</a:t>
            </a:r>
          </a:p>
          <a:p>
            <a:pPr marL="285750" indent="-285750" fontAlgn="auto">
              <a:lnSpc>
                <a:spcPct val="150000"/>
              </a:lnSpc>
              <a:buFont typeface="Wingdings" panose="05000000000000000000" charset="0"/>
              <a:buChar char="Ø"/>
            </a:pPr>
            <a:r>
              <a:rPr lang="en-US" b="1" dirty="0">
                <a:solidFill>
                  <a:srgbClr val="070707"/>
                </a:solidFill>
                <a:latin typeface="微软雅黑" panose="020B0503020204020204" pitchFamily="34" charset="-122"/>
                <a:ea typeface="微软雅黑" panose="020B0503020204020204" pitchFamily="34" charset="-122"/>
              </a:rPr>
              <a:t>Voice recognition</a:t>
            </a:r>
          </a:p>
          <a:p>
            <a:pPr marL="285750" indent="-285750" fontAlgn="auto">
              <a:lnSpc>
                <a:spcPct val="150000"/>
              </a:lnSpc>
              <a:buFont typeface="Wingdings" panose="05000000000000000000" charset="0"/>
              <a:buChar char="Ø"/>
            </a:pPr>
            <a:r>
              <a:rPr lang="en-US" b="1" dirty="0">
                <a:solidFill>
                  <a:srgbClr val="070707"/>
                </a:solidFill>
                <a:latin typeface="微软雅黑" panose="020B0503020204020204" pitchFamily="34" charset="-122"/>
                <a:ea typeface="微软雅黑" panose="020B0503020204020204" pitchFamily="34" charset="-122"/>
              </a:rPr>
              <a:t>Lip reading</a:t>
            </a:r>
          </a:p>
          <a:p>
            <a:pPr marL="285750" indent="-285750" fontAlgn="auto">
              <a:lnSpc>
                <a:spcPct val="150000"/>
              </a:lnSpc>
              <a:buFont typeface="Wingdings" panose="05000000000000000000" charset="0"/>
              <a:buChar char="Ø"/>
            </a:pPr>
            <a:r>
              <a:rPr lang="en-US" b="1" dirty="0">
                <a:solidFill>
                  <a:srgbClr val="070707"/>
                </a:solidFill>
                <a:latin typeface="微软雅黑" panose="020B0503020204020204" pitchFamily="34" charset="-122"/>
                <a:ea typeface="微软雅黑" panose="020B0503020204020204" pitchFamily="34" charset="-122"/>
              </a:rPr>
              <a:t>…</a:t>
            </a:r>
          </a:p>
          <a:p>
            <a:pPr indent="0" fontAlgn="auto">
              <a:lnSpc>
                <a:spcPct val="150000"/>
              </a:lnSpc>
            </a:pPr>
            <a:r>
              <a:rPr lang="en-US" b="1" dirty="0">
                <a:latin typeface="微软雅黑" panose="020B0503020204020204" pitchFamily="34" charset="-122"/>
                <a:ea typeface="微软雅黑" panose="020B0503020204020204" pitchFamily="34" charset="-122"/>
              </a:rPr>
              <a:t>Even beat human performance!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计算题</a:t>
            </a:r>
            <a:endParaRPr lang="zh-CN" altLang="en-US" dirty="0"/>
          </a:p>
        </p:txBody>
      </p:sp>
      <mc:AlternateContent xmlns:mc="http://schemas.openxmlformats.org/markup-compatibility/2006" xmlns:a14="http://schemas.microsoft.com/office/drawing/2010/main">
        <mc:Choice Requires="a14">
          <p:sp>
            <p:nvSpPr>
              <p:cNvPr id="22" name="文本框 21"/>
              <p:cNvSpPr txBox="1"/>
              <p:nvPr/>
            </p:nvSpPr>
            <p:spPr>
              <a:xfrm>
                <a:off x="381242" y="1098306"/>
                <a:ext cx="11429516" cy="2799356"/>
              </a:xfrm>
              <a:prstGeom prst="rect">
                <a:avLst/>
              </a:prstGeom>
              <a:noFill/>
            </p:spPr>
            <p:txBody>
              <a:bodyPr wrap="square" rtlCol="0">
                <a:spAutoFit/>
              </a:bodyPr>
              <a:lstStyle>
                <a:defPPr>
                  <a:defRPr lang="zh-CN"/>
                </a:defPPr>
                <a:lvl1pPr>
                  <a:lnSpc>
                    <a:spcPct val="150000"/>
                  </a:lnSpc>
                  <a:defRPr sz="2400">
                    <a:solidFill>
                      <a:srgbClr val="070707"/>
                    </a:solidFill>
                    <a:latin typeface="微软雅黑" panose="020B0503020204020204" pitchFamily="34" charset="-122"/>
                    <a:ea typeface="微软雅黑" panose="020B0503020204020204" pitchFamily="34" charset="-122"/>
                  </a:defRPr>
                </a:lvl1pPr>
              </a:lstStyle>
              <a:p>
                <a:pPr marL="457200" lvl="0" indent="-457200">
                  <a:lnSpc>
                    <a:spcPct val="125000"/>
                  </a:lnSpc>
                  <a:spcAft>
                    <a:spcPts val="2400"/>
                  </a:spcAft>
                  <a:buFontTx/>
                  <a:buAutoNum type="arabicPeriod"/>
                  <a:defRPr/>
                </a:pPr>
                <a:r>
                  <a:rPr lang="zh-CN" altLang="en-US" sz="2000" dirty="0"/>
                  <a:t>我们通常会定义一个损失函数</a:t>
                </a:r>
                <a14:m>
                  <m:oMath xmlns:m="http://schemas.openxmlformats.org/officeDocument/2006/math">
                    <m:r>
                      <a:rPr lang="en-US" altLang="zh-CN" sz="2000" i="1" dirty="0" smtClean="0">
                        <a:latin typeface="Cambria Math" panose="02040503050406030204" pitchFamily="18" charset="0"/>
                      </a:rPr>
                      <m:t>𝑅</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𝜽</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𝑙</m:t>
                    </m:r>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𝑓</m:t>
                        </m:r>
                      </m:e>
                      <m:sub>
                        <m:r>
                          <a:rPr lang="zh-CN" altLang="en-US" sz="2000" i="1" dirty="0" smtClean="0">
                            <a:latin typeface="Cambria Math" panose="02040503050406030204" pitchFamily="18" charset="0"/>
                          </a:rPr>
                          <m:t>𝜽</m:t>
                        </m:r>
                      </m:sub>
                    </m:sSub>
                    <m:r>
                      <a:rPr lang="en-US" altLang="zh-CN" sz="2000" i="1" dirty="0" smtClean="0">
                        <a:latin typeface="Cambria Math" panose="02040503050406030204" pitchFamily="18" charset="0"/>
                      </a:rPr>
                      <m:t>,</m:t>
                    </m:r>
                    <m:sSup>
                      <m:sSupPr>
                        <m:ctrlPr>
                          <a:rPr lang="en-US" altLang="zh-CN" sz="2000" i="1" dirty="0" smtClean="0">
                            <a:latin typeface="Cambria Math" panose="02040503050406030204" pitchFamily="18" charset="0"/>
                          </a:rPr>
                        </m:ctrlPr>
                      </m:sSupPr>
                      <m:e>
                        <m:r>
                          <a:rPr lang="zh-CN" altLang="en-US" sz="2000" i="1" dirty="0" smtClean="0">
                            <a:latin typeface="Cambria Math" panose="02040503050406030204" pitchFamily="18" charset="0"/>
                          </a:rPr>
                          <m:t>𝑓</m:t>
                        </m:r>
                      </m:e>
                      <m:sup>
                        <m:r>
                          <a:rPr lang="en-US" altLang="zh-CN" sz="2000" i="1" dirty="0" smtClean="0">
                            <a:latin typeface="Cambria Math" panose="02040503050406030204" pitchFamily="18" charset="0"/>
                          </a:rPr>
                          <m:t>∗</m:t>
                        </m:r>
                      </m:sup>
                    </m:sSup>
                    <m:r>
                      <a:rPr lang="en-US" altLang="zh-CN" sz="2000" i="1" dirty="0" smtClean="0">
                        <a:latin typeface="Cambria Math" panose="02040503050406030204" pitchFamily="18" charset="0"/>
                      </a:rPr>
                      <m:t>)</m:t>
                    </m:r>
                  </m:oMath>
                </a14:m>
                <a:r>
                  <a:rPr lang="zh-CN" altLang="en-US" sz="2000" dirty="0"/>
                  <a:t>来衡量模型</a:t>
                </a:r>
                <a14:m>
                  <m:oMath xmlns:m="http://schemas.openxmlformats.org/officeDocument/2006/math">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𝑓</m:t>
                        </m:r>
                      </m:e>
                      <m:sub>
                        <m:r>
                          <a:rPr lang="zh-CN" altLang="en-US" sz="2000" i="1" dirty="0" smtClean="0">
                            <a:latin typeface="Cambria Math" panose="02040503050406030204" pitchFamily="18" charset="0"/>
                          </a:rPr>
                          <m:t>𝜃</m:t>
                        </m:r>
                      </m:sub>
                    </m:sSub>
                  </m:oMath>
                </a14:m>
                <a:r>
                  <a:rPr lang="zh-CN" altLang="en-US" sz="2000" dirty="0"/>
                  <a:t>与目标函数</a:t>
                </a:r>
                <a14:m>
                  <m:oMath xmlns:m="http://schemas.openxmlformats.org/officeDocument/2006/math">
                    <m:sSup>
                      <m:sSupPr>
                        <m:ctrlPr>
                          <a:rPr lang="en-US" altLang="zh-CN" sz="2000" i="1" dirty="0" smtClean="0">
                            <a:latin typeface="Cambria Math" panose="02040503050406030204" pitchFamily="18" charset="0"/>
                          </a:rPr>
                        </m:ctrlPr>
                      </m:sSupPr>
                      <m:e>
                        <m:r>
                          <a:rPr lang="zh-CN" altLang="en-US" sz="2000" i="1" dirty="0" smtClean="0">
                            <a:latin typeface="Cambria Math" panose="02040503050406030204" pitchFamily="18" charset="0"/>
                          </a:rPr>
                          <m:t>𝑓</m:t>
                        </m:r>
                      </m:e>
                      <m:sup>
                        <m:r>
                          <a:rPr lang="en-US" altLang="zh-CN" sz="2000" i="1" dirty="0" smtClean="0">
                            <a:latin typeface="Cambria Math" panose="02040503050406030204" pitchFamily="18" charset="0"/>
                          </a:rPr>
                          <m:t>∗</m:t>
                        </m:r>
                      </m:sup>
                    </m:sSup>
                  </m:oMath>
                </a14:m>
                <a:r>
                  <a:rPr lang="zh-CN" altLang="en-US" sz="2000" dirty="0"/>
                  <a:t>之间的差距。请写出在数据集</a:t>
                </a:r>
                <a14:m>
                  <m:oMath xmlns:m="http://schemas.openxmlformats.org/officeDocument/2006/math">
                    <m:sSubSup>
                      <m:sSubSupPr>
                        <m:ctrlPr>
                          <a:rPr lang="en-US" altLang="zh-CN" sz="2000" i="1" dirty="0" smtClean="0">
                            <a:latin typeface="Cambria Math" panose="02040503050406030204" pitchFamily="18" charset="0"/>
                          </a:rPr>
                        </m:ctrlPr>
                      </m:sSubSupPr>
                      <m:e>
                        <m:d>
                          <m:dPr>
                            <m:begChr m:val="{"/>
                            <m:endChr m:val="}"/>
                            <m:ctrlPr>
                              <a:rPr lang="en-US" altLang="zh-CN" sz="2000" i="1" dirty="0" smtClean="0">
                                <a:latin typeface="Cambria Math" panose="02040503050406030204" pitchFamily="18" charset="0"/>
                              </a:rPr>
                            </m:ctrlPr>
                          </m:dPr>
                          <m:e>
                            <m:d>
                              <m:dPr>
                                <m:ctrlPr>
                                  <a:rPr lang="en-US" altLang="zh-CN" sz="2000" i="1" dirty="0" smtClean="0">
                                    <a:latin typeface="Cambria Math" panose="02040503050406030204" pitchFamily="18" charset="0"/>
                                  </a:rPr>
                                </m:ctrlPr>
                              </m:dPr>
                              <m:e>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𝑥</m:t>
                                    </m:r>
                                  </m:e>
                                  <m:sub>
                                    <m:r>
                                      <a:rPr lang="zh-CN" altLang="en-US" sz="2000" i="1" dirty="0" smtClean="0">
                                        <a:latin typeface="Cambria Math" panose="02040503050406030204" pitchFamily="18" charset="0"/>
                                      </a:rPr>
                                      <m:t>𝑖</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𝑦</m:t>
                                    </m:r>
                                  </m:e>
                                  <m:sub>
                                    <m:r>
                                      <a:rPr lang="zh-CN" altLang="en-US" sz="2000" i="1" dirty="0" smtClean="0">
                                        <a:latin typeface="Cambria Math" panose="02040503050406030204" pitchFamily="18" charset="0"/>
                                      </a:rPr>
                                      <m:t>𝑖</m:t>
                                    </m:r>
                                  </m:sub>
                                </m:sSub>
                              </m:e>
                            </m:d>
                          </m:e>
                        </m:d>
                      </m:e>
                      <m:sub>
                        <m:r>
                          <a:rPr lang="zh-CN" altLang="en-US" sz="2000" i="1" dirty="0" smtClean="0">
                            <a:latin typeface="Cambria Math" panose="02040503050406030204" pitchFamily="18" charset="0"/>
                          </a:rPr>
                          <m:t>𝑖</m:t>
                        </m:r>
                        <m:r>
                          <a:rPr lang="en-US" altLang="zh-CN" sz="2000" i="1" dirty="0" smtClean="0">
                            <a:latin typeface="Cambria Math" panose="02040503050406030204" pitchFamily="18" charset="0"/>
                          </a:rPr>
                          <m:t>=1</m:t>
                        </m:r>
                      </m:sub>
                      <m:sup>
                        <m:r>
                          <a:rPr lang="zh-CN" altLang="en-US" sz="2000" i="1" dirty="0" smtClean="0">
                            <a:latin typeface="Cambria Math" panose="02040503050406030204" pitchFamily="18" charset="0"/>
                          </a:rPr>
                          <m:t>𝑛</m:t>
                        </m:r>
                      </m:sup>
                    </m:sSubSup>
                  </m:oMath>
                </a14:m>
                <a:r>
                  <a:rPr lang="zh-CN" altLang="en-US" sz="2000" dirty="0"/>
                  <a:t>上定义的均方误差损失和交叉熵损失的形式。</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25000"/>
                  </a:lnSpc>
                  <a:spcBef>
                    <a:spcPts val="0"/>
                  </a:spcBef>
                  <a:spcAft>
                    <a:spcPts val="2400"/>
                  </a:spcAft>
                  <a:buClrTx/>
                  <a:buSzTx/>
                  <a:buFontTx/>
                  <a:buAutoNum type="arabicPeriod"/>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记损失函数为</a:t>
                </a:r>
                <a14:m>
                  <m:oMath xmlns:m="http://schemas.openxmlformats.org/officeDocument/2006/math">
                    <m:r>
                      <m:rPr>
                        <m:sty m:val="p"/>
                      </m:rP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R</m:t>
                    </m:r>
                    <m:d>
                      <m:dPr>
                        <m:ctrlP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𝜽</m:t>
                        </m:r>
                      </m:e>
                    </m:d>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𝑙</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𝑓</m:t>
                        </m:r>
                      </m:e>
                      <m:sub>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𝜽</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𝑓</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，请计算在均方误差损失和交叉熵损失情况下</a:t>
                </a:r>
                <a14:m>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𝑅</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𝜃</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𝜕𝜃</m:t>
                    </m:r>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的表达式。</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25000"/>
                  </a:lnSpc>
                  <a:spcBef>
                    <a:spcPts val="0"/>
                  </a:spcBef>
                  <a:spcAft>
                    <a:spcPts val="2400"/>
                  </a:spcAft>
                  <a:buClrTx/>
                  <a:buSzTx/>
                  <a:buFontTx/>
                  <a:buAutoNum type="arabicPeriod"/>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试推导两层神经网络</a:t>
                </a:r>
                <a14:m>
                  <m:oMath xmlns:m="http://schemas.openxmlformats.org/officeDocument/2006/math">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𝑓</m:t>
                        </m:r>
                      </m:e>
                      <m:sub>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𝜽</m:t>
                        </m:r>
                      </m:sub>
                    </m:sSub>
                    <m:d>
                      <m:dPr>
                        <m:ctrlP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𝒙</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nary>
                      <m:naryPr>
                        <m: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naryPr>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𝑗</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=1</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𝑚</m:t>
                        </m:r>
                      </m:sup>
                      <m:e>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𝑎</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𝑗</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𝜎</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sSub>
                          <m:sSubPr>
                            <m:ctrlP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𝒘</m:t>
                            </m:r>
                          </m:e>
                          <m:sub>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𝒋</m:t>
                            </m:r>
                          </m:sub>
                        </m:sSub>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𝒙</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𝑏</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𝑗</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e>
                    </m:nary>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在均方误差损失情况下</a:t>
                </a:r>
                <a14:m>
                  <m:oMath xmlns:m="http://schemas.openxmlformats.org/officeDocument/2006/math">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𝑅</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𝜃</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𝜕𝜃</m:t>
                    </m:r>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的表达式。并计算从</a:t>
                </a:r>
                <a14:m>
                  <m:oMath xmlns:m="http://schemas.openxmlformats.org/officeDocument/2006/math">
                    <m:sSup>
                      <m:sSupPr>
                        <m:ctrlP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𝒙</m:t>
                        </m:r>
                      </m:e>
                      <m:sup>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𝟎</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sup>
                    </m:sSup>
                    <m:r>
                      <a:rPr kumimoji="0" lang="en-US" altLang="zh-CN" sz="2000" b="0" i="0" u="none" strike="noStrike" kern="1200" cap="none" spc="0" normalizeH="0" baseline="0" noProof="0" smtClean="0">
                        <a:ln>
                          <a:noFill/>
                        </a:ln>
                        <a:solidFill>
                          <a:srgbClr val="070707"/>
                        </a:solidFill>
                        <a:effectLst/>
                        <a:uLnTx/>
                        <a:uFillTx/>
                        <a:latin typeface="Cambria Math" panose="02040503050406030204" pitchFamily="18" charset="0"/>
                        <a:cs typeface="+mn-cs"/>
                      </a:rPr>
                      <m:t>, </m:t>
                    </m:r>
                    <m:sSup>
                      <m:sSupPr>
                        <m:ctrlP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p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𝜽</m:t>
                        </m:r>
                      </m:e>
                      <m:sup>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𝟎</m:t>
                        </m:r>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ctrlPr>
                      </m:sSubSupPr>
                      <m:e>
                        <m:r>
                          <a:rPr kumimoji="0" lang="en-US" altLang="zh-CN" sz="2000" b="1" i="1" u="none" strike="noStrike" kern="1200" cap="none" spc="0" normalizeH="0" baseline="0" noProof="0">
                            <a:ln>
                              <a:noFill/>
                            </a:ln>
                            <a:solidFill>
                              <a:srgbClr val="070707"/>
                            </a:solidFill>
                            <a:effectLst/>
                            <a:uLnTx/>
                            <a:uFillTx/>
                            <a:latin typeface="Cambria Math" panose="02040503050406030204" pitchFamily="18" charset="0"/>
                            <a:cs typeface="+mn-cs"/>
                          </a:rPr>
                          <m:t>𝒘</m:t>
                        </m:r>
                      </m:e>
                      <m:sub>
                        <m:r>
                          <a:rPr kumimoji="0" lang="en-US" altLang="zh-CN" sz="2000" b="1" i="1" u="none" strike="noStrike" kern="1200" cap="none" spc="0" normalizeH="0" baseline="0" noProof="0">
                            <a:ln>
                              <a:noFill/>
                            </a:ln>
                            <a:solidFill>
                              <a:srgbClr val="070707"/>
                            </a:solidFill>
                            <a:effectLst/>
                            <a:uLnTx/>
                            <a:uFillTx/>
                            <a:latin typeface="Cambria Math" panose="02040503050406030204" pitchFamily="18" charset="0"/>
                            <a:cs typeface="+mn-cs"/>
                          </a:rPr>
                          <m:t>𝒋</m:t>
                        </m:r>
                      </m:sub>
                      <m:sup>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0</m:t>
                            </m:r>
                          </m:e>
                        </m:d>
                      </m:sup>
                    </m:sSub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𝑏</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𝑗</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0</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m:t>
                        </m:r>
                      </m:sup>
                    </m:sSub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cs typeface="+mn-cs"/>
                      </a:rPr>
                      <m:t>)</m:t>
                    </m:r>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出发按照梯度下降法和学习率</a:t>
                </a:r>
                <a14:m>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𝜂</m:t>
                    </m:r>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更新一步梯度后得到的参数</a:t>
                </a:r>
                <a14:m>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bSupPr>
                      <m:e>
                        <m:r>
                          <a:rPr kumimoji="0" lang="en-US" altLang="zh-CN" sz="2000" b="1" i="1" u="none" strike="noStrike" kern="1200" cap="none" spc="0" normalizeH="0" baseline="0" noProof="0">
                            <a:ln>
                              <a:noFill/>
                            </a:ln>
                            <a:solidFill>
                              <a:srgbClr val="070707"/>
                            </a:solidFill>
                            <a:effectLst/>
                            <a:uLnTx/>
                            <a:uFillTx/>
                            <a:latin typeface="Cambria Math" panose="02040503050406030204" pitchFamily="18" charset="0"/>
                            <a:cs typeface="+mn-cs"/>
                          </a:rPr>
                          <m:t>𝒘</m:t>
                        </m:r>
                      </m:e>
                      <m:sub>
                        <m:r>
                          <a:rPr kumimoji="0" lang="en-US" altLang="zh-CN" sz="2000" b="1" i="1" u="none" strike="noStrike" kern="1200" cap="none" spc="0" normalizeH="0" baseline="0" noProof="0">
                            <a:ln>
                              <a:noFill/>
                            </a:ln>
                            <a:solidFill>
                              <a:srgbClr val="070707"/>
                            </a:solidFill>
                            <a:effectLst/>
                            <a:uLnTx/>
                            <a:uFillTx/>
                            <a:latin typeface="Cambria Math" panose="02040503050406030204" pitchFamily="18" charset="0"/>
                            <a:cs typeface="+mn-cs"/>
                          </a:rPr>
                          <m:t>𝒋</m:t>
                        </m:r>
                      </m:sub>
                      <m:sup>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1</m:t>
                            </m:r>
                          </m:e>
                        </m:d>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𝑏</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𝑗</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(1)</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cs typeface="+mn-cs"/>
                      </a:rPr>
                      <m:t>)</m:t>
                    </m:r>
                  </m:oMath>
                </a14:m>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81242" y="1098306"/>
                <a:ext cx="11429516" cy="2799356"/>
              </a:xfrm>
              <a:prstGeom prst="rect">
                <a:avLst/>
              </a:prstGeom>
              <a:blipFill>
                <a:blip r:embed="rId2"/>
                <a:stretch>
                  <a:fillRect l="-694" t="-871" b="-5664"/>
                </a:stretch>
              </a:blipFill>
            </p:spPr>
            <p:txBody>
              <a:bodyPr/>
              <a:lstStyle/>
              <a:p>
                <a:r>
                  <a:rPr lang="zh-CN" altLang="en-US">
                    <a:noFill/>
                  </a:rPr>
                  <a:t> </a:t>
                </a:r>
              </a:p>
            </p:txBody>
          </p:sp>
        </mc:Fallback>
      </mc:AlternateContent>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例：线性拟合</a:t>
            </a:r>
          </a:p>
        </p:txBody>
      </p:sp>
      <mc:AlternateContent xmlns:mc="http://schemas.openxmlformats.org/markup-compatibility/2006" xmlns:a14="http://schemas.microsoft.com/office/drawing/2010/main">
        <mc:Choice Requires="a14">
          <p:sp>
            <p:nvSpPr>
              <p:cNvPr id="10" name="文本框 9"/>
              <p:cNvSpPr txBox="1"/>
              <p:nvPr/>
            </p:nvSpPr>
            <p:spPr>
              <a:xfrm>
                <a:off x="90407" y="1093296"/>
                <a:ext cx="12011185" cy="46714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sym typeface="+mn-ea"/>
                  </a:rPr>
                  <a:t>化简得：</a:t>
                </a:r>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eqArr>
                            <m:eqArr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eqArr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e>
                                  </m:d>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e>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&amp;</m:t>
                              </m:r>
                            </m:e>
                          </m:eqArr>
                        </m:e>
                      </m:d>
                    </m:oMath>
                  </m:oMathPara>
                </a14:m>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定义</a:t>
                </a:r>
                <a:r>
                  <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（均值）：</a:t>
                </a:r>
                <a14:m>
                  <m:oMath xmlns:m="http://schemas.openxmlformats.org/officeDocument/2006/math">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𝑥</m:t>
                            </m:r>
                          </m:e>
                        </m:acc>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m:t>
                    </m:r>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fPr>
                      <m:num>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1</m:t>
                        </m:r>
                      </m:num>
                      <m:den>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1</m:t>
                            </m:r>
                          </m:sub>
                        </m:sSub>
                      </m:den>
                    </m:f>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𝑥</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bSup>
                  </m:oMath>
                </a14:m>
                <a:r>
                  <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𝑦</m:t>
                            </m:r>
                          </m:e>
                        </m:acc>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m:t>
                    </m:r>
                    <m:f>
                      <m:f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fPr>
                      <m:num>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1</m:t>
                        </m:r>
                      </m:num>
                      <m:den>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b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𝑛</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1</m:t>
                            </m:r>
                          </m:sub>
                        </m:sSub>
                      </m:den>
                    </m:f>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𝑦</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bSup>
                  </m:oMath>
                </a14:m>
                <a:r>
                  <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定义</a:t>
                </a:r>
                <a:r>
                  <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（方差）</a:t>
                </a:r>
                <a:r>
                  <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𝑥𝑦</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𝑥</m:t>
                            </m:r>
                          </m:e>
                        </m:acc>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𝑦</m:t>
                            </m:r>
                          </m:e>
                        </m:acc>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a14:m>
                <a:r>
                  <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𝑥</m:t>
                                    </m:r>
                                  </m:e>
                                </m:acc>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p>
                          </m:e>
                        </m:d>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oMath>
                </a14:m>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解得：</a:t>
                </a:r>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 </m:t>
                      </m:r>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𝑥𝑦</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num>
                        <m:den>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𝑥𝑥</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den>
                      </m:f>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𝑦</m:t>
                              </m:r>
                            </m:e>
                          </m:acc>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𝑥</m:t>
                              </m:r>
                            </m:e>
                          </m:acc>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p>
                    </m:oMath>
                  </m:oMathPara>
                </a14:m>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测试误差</a:t>
                </a:r>
                <a14:m>
                  <m:oMath xmlns:m="http://schemas.openxmlformats.org/officeDocument/2006/math">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𝐿</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𝑀𝑆𝐸</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𝑡𝑒𝑠𝑡</m:t>
                        </m:r>
                      </m:sub>
                    </m:sSub>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num>
                      <m:den>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b>
                        </m:sSub>
                      </m:den>
                    </m:f>
                    <m:nary>
                      <m:naryPr>
                        <m: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b>
                        </m:sSub>
                      </m:sup>
                      <m:e>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𝑒𝑠𝑡</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𝑒𝑠𝑡</m:t>
                                    </m:r>
                                  </m:sup>
                                </m:sSubSup>
                              </m:e>
                            </m:d>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e>
                    </m:nary>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1</m:t>
                        </m:r>
                      </m:num>
                      <m:den>
                        <m:sSub>
                          <m:sSub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2</m:t>
                            </m:r>
                          </m:sub>
                        </m:sSub>
                      </m:den>
                    </m:f>
                    <m:nary>
                      <m:naryPr>
                        <m:chr m:val="∑"/>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naryPr>
                      <m:sub>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=1</m:t>
                        </m:r>
                      </m:sub>
                      <m:sup>
                        <m:sSub>
                          <m:sSub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2</m:t>
                            </m:r>
                          </m:sub>
                        </m:sSub>
                      </m:sup>
                      <m:e>
                        <m:sSup>
                          <m:sSup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dPr>
                              <m:e>
                                <m:f>
                                  <m:f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fPr>
                                  <m:num>
                                    <m:sSubSup>
                                      <m:sSubSup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𝑥𝑦</m:t>
                                        </m:r>
                                      </m:sub>
                                      <m:sup>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𝑡𝑟𝑎𝑖𝑛</m:t>
                                        </m:r>
                                      </m:sup>
                                    </m:sSubSup>
                                  </m:num>
                                  <m:den>
                                    <m:sSubSup>
                                      <m:sSubSup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𝑥𝑥</m:t>
                                        </m:r>
                                      </m:sub>
                                      <m:sup>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𝑡𝑟𝑎𝑖𝑛</m:t>
                                        </m:r>
                                      </m:sup>
                                    </m:sSubSup>
                                  </m:den>
                                </m:f>
                                <m:r>
                                  <a:rPr kumimoji="0" lang="en-US" altLang="zh-CN" sz="20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𝑡𝑒𝑠𝑡</m:t>
                                    </m:r>
                                  </m:sup>
                                </m:sSubSup>
                                <m:r>
                                  <a:rPr kumimoji="0" lang="en-US" altLang="zh-CN" sz="20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mn-ea"/>
                                          </a:rPr>
                                          <m:t>𝑥</m:t>
                                        </m:r>
                                      </m:e>
                                    </m:acc>
                                  </m:e>
                                  <m:sup>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mn-ea"/>
                                      </a:rPr>
                                      <m:t>𝑡𝑟𝑎𝑖𝑛</m:t>
                                    </m:r>
                                  </m:sup>
                                </m:sSup>
                                <m:r>
                                  <a:rPr kumimoji="0" lang="en-US" altLang="zh-CN" sz="20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mn-ea"/>
                                  </a:rPr>
                                  <m:t>)</m:t>
                                </m:r>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mn-ea"/>
                                          </a:rPr>
                                          <m:t>𝑦</m:t>
                                        </m:r>
                                      </m:e>
                                    </m:acc>
                                  </m:e>
                                  <m:sup>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mn-ea"/>
                                      </a:rPr>
                                      <m:t>𝑡𝑟𝑎𝑖𝑛</m:t>
                                    </m:r>
                                  </m:sup>
                                </m:sSup>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𝑡𝑒𝑠𝑡</m:t>
                                    </m:r>
                                  </m:sup>
                                </m:sSubSup>
                                <m:r>
                                  <a:rPr kumimoji="0" lang="en-US" altLang="zh-CN" sz="20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rPr>
                                  <m:t>)</m:t>
                                </m:r>
                              </m:e>
                            </m:d>
                          </m:e>
                          <m:sup>
                            <m:r>
                              <a:rPr kumimoji="0" lang="en-US" altLang="zh-CN" sz="20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rPr>
                              <m:t>2</m:t>
                            </m:r>
                          </m:sup>
                        </m:sSup>
                      </m:e>
                    </m:nary>
                  </m:oMath>
                </a14:m>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90407" y="1093296"/>
                <a:ext cx="12011185" cy="4671407"/>
              </a:xfrm>
              <a:prstGeom prst="rect">
                <a:avLst/>
              </a:prstGeom>
              <a:blipFill rotWithShape="1">
                <a:blip r:embed="rId2"/>
                <a:stretch>
                  <a:fillRect l="-2" t="-10" r="3" b="4"/>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例：</a:t>
            </a:r>
            <a:r>
              <a:rPr lang="zh-CN" altLang="en-US"/>
              <a:t>线性拟合</a:t>
            </a: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90407" y="651594"/>
                <a:ext cx="12011185" cy="137127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𝐿</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𝑀𝑆𝐸</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𝑡𝑒𝑠𝑡</m:t>
                          </m:r>
                        </m:sub>
                      </m:sSub>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𝐴</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e>
                      </m:d>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m:t>
                          </m:r>
                        </m:num>
                        <m:den>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sub>
                          </m:sSub>
                        </m:den>
                      </m:f>
                      <m:nary>
                        <m:nary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sub>
                          </m:sSub>
                        </m:sup>
                        <m:e>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f>
                                    <m:f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𝑥𝑦</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num>
                                    <m:den>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𝑆</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𝑥𝑥</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𝑡𝑟𝑎𝑖𝑛</m:t>
                                          </m:r>
                                        </m:sup>
                                      </m:sSubSup>
                                    </m:den>
                                  </m:f>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𝑡𝑒𝑠𝑡</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𝑥</m:t>
                                          </m:r>
                                        </m:e>
                                      </m:acc>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m:t>
                                  </m:r>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sSupPr>
                                    <m:e>
                                      <m:acc>
                                        <m:accPr>
                                          <m:chr m:val="̅"/>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ctrlPr>
                                        </m:acc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𝑦</m:t>
                                          </m:r>
                                        </m:e>
                                      </m:acc>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sym typeface="+mn-ea"/>
                                        </a:rPr>
                                        <m:t>𝑡𝑟𝑎𝑖𝑛</m:t>
                                      </m:r>
                                    </m:sup>
                                  </m:s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𝑡𝑒𝑠𝑡</m:t>
                                      </m:r>
                                    </m:sup>
                                  </m:sSub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d>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e>
                      </m:nary>
                    </m:oMath>
                  </m:oMathPara>
                </a14:m>
                <a:endParaRPr kumimoji="0" lang="en-US" altLang="zh-CN" sz="20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90407" y="651594"/>
                <a:ext cx="12011185" cy="1371273"/>
              </a:xfrm>
              <a:prstGeom prst="rect">
                <a:avLst/>
              </a:prstGeom>
              <a:blipFill rotWithShape="1">
                <a:blip r:embed="rId2"/>
                <a:stretch>
                  <a:fillRect l="-2" t="-6" r="3"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81242" y="2305129"/>
                <a:ext cx="11184368" cy="361163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𝐿</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𝑀𝑆𝐸</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𝑡𝑒𝑠𝑡</m:t>
                        </m:r>
                      </m:sub>
                    </m:sSub>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不仅依赖于测试集数据，还依赖于训练集上的统计量（如均值和协方差）。这反映了模型在训练集上学到的知识如何影响其在新数据上的表现</a:t>
                </a: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以上案例中，误差关于参数的导数</a:t>
                </a:r>
                <a14:m>
                  <m:oMath xmlns:m="http://schemas.openxmlformats.org/officeDocument/2006/math">
                    <m:f>
                      <m:fPr>
                        <m:ctrlP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ctrlPr>
                      </m:fPr>
                      <m:num>
                        <m: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𝐿</m:t>
                        </m:r>
                      </m:num>
                      <m:den>
                        <m: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𝐴</m:t>
                        </m:r>
                      </m:den>
                    </m:f>
                    <m: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m:t>
                    </m:r>
                    <m:f>
                      <m:fPr>
                        <m:ctrlP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ctrlPr>
                      </m:fPr>
                      <m:num>
                        <m: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𝐿</m:t>
                        </m:r>
                      </m:num>
                      <m:den>
                        <m: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𝑏</m:t>
                        </m:r>
                      </m:den>
                    </m:f>
                  </m:oMath>
                </a14:m>
                <a:r>
                  <a:rPr kumimoji="0" lang="zh-CN" altLang="en-US" sz="24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可以精确求出。若模型较为复杂，无法直接求解梯度时，就需要用到以下介绍的</a:t>
                </a:r>
                <a:r>
                  <a:rPr kumimoji="0" lang="zh-CN" altLang="en-US" sz="24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优化损失函数</a:t>
                </a:r>
                <a:r>
                  <a:rPr kumimoji="0" lang="zh-CN" altLang="en-US" sz="24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的方法。</a:t>
                </a:r>
              </a:p>
            </p:txBody>
          </p:sp>
        </mc:Choice>
        <mc:Fallback xmlns="">
          <p:sp>
            <p:nvSpPr>
              <p:cNvPr id="4" name="文本框 3"/>
              <p:cNvSpPr txBox="1">
                <a:spLocks noRot="1" noChangeAspect="1" noMove="1" noResize="1" noEditPoints="1" noAdjustHandles="1" noChangeArrowheads="1" noChangeShapeType="1" noTextEdit="1"/>
              </p:cNvSpPr>
              <p:nvPr/>
            </p:nvSpPr>
            <p:spPr>
              <a:xfrm>
                <a:off x="381242" y="2305129"/>
                <a:ext cx="11184368" cy="3611630"/>
              </a:xfrm>
              <a:prstGeom prst="rect">
                <a:avLst/>
              </a:prstGeom>
              <a:blipFill rotWithShape="1">
                <a:blip r:embed="rId3"/>
                <a:stretch>
                  <a:fillRect l="-2" t="-2" r="-616" b="-356"/>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例子：线性拟合与神经网络</a:t>
            </a: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381242" y="1501071"/>
                <a:ext cx="10763251" cy="314938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a:ln>
                      <a:noFill/>
                    </a:ln>
                    <a:solidFill>
                      <a:srgbClr val="002B7F"/>
                    </a:solidFill>
                    <a:effectLst/>
                    <a:uLnTx/>
                    <a:uFillTx/>
                    <a:latin typeface="微软雅黑" panose="020B0503020204020204" pitchFamily="34" charset="-122"/>
                    <a:ea typeface="微软雅黑" panose="020B0503020204020204" pitchFamily="34" charset="-122"/>
                    <a:cs typeface="+mn-cs"/>
                  </a:rPr>
                  <a:t>线性拟合</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是机器学习中一种基础的算法，其模型为</a:t>
                </a:r>
                <a14:m>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b>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sub>
                    </m:sSub>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𝒙</m:t>
                        </m:r>
                      </m:e>
                    </m:d>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𝑨𝒙</m:t>
                    </m:r>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𝒃</m:t>
                    </m:r>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，其参数为</a:t>
                </a:r>
                <a14:m>
                  <m:oMath xmlns:m="http://schemas.openxmlformats.org/officeDocument/2006/math">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𝑨</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𝒃</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a:ln>
                      <a:noFill/>
                    </a:ln>
                    <a:solidFill>
                      <a:srgbClr val="133984"/>
                    </a:solidFill>
                    <a:effectLst/>
                    <a:uLnTx/>
                    <a:uFillTx/>
                    <a:latin typeface="微软雅黑" panose="020B0503020204020204" pitchFamily="34" charset="-122"/>
                    <a:ea typeface="微软雅黑" panose="020B0503020204020204" pitchFamily="34" charset="-122"/>
                    <a:cs typeface="+mn-cs"/>
                  </a:rPr>
                  <a:t>深度学习</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是当前最重要的机器学习算法，它使用神经网络模型拟合数据。一个简单的两层全连接神经网络模型可以表示为</a:t>
                </a:r>
                <a14:m>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b>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sub>
                    </m:sSub>
                    <m:d>
                      <m:dPr>
                        <m:ctrlP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𝒙</m:t>
                        </m:r>
                      </m:e>
                    </m:d>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nary>
                      <m:naryPr>
                        <m:chr m:val="∑"/>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𝑗</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𝑚</m:t>
                        </m:r>
                      </m:sup>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𝑎</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𝜎</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𝒘</m:t>
                            </m:r>
                          </m:e>
                          <m:sub>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𝒋</m:t>
                            </m:r>
                          </m:sub>
                        </m:sSub>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𝒙</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nary>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，其中参数</a:t>
                </a:r>
                <a14:m>
                  <m:oMath xmlns:m="http://schemas.openxmlformats.org/officeDocument/2006/math">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d>
                          <m:dPr>
                            <m:begChr m:val="{"/>
                            <m:endChr m:val="}"/>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𝑎</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𝒘</m:t>
                                </m:r>
                              </m:e>
                              <m:sub>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𝒋</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𝑏</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d>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𝑗</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𝑚</m:t>
                        </m:r>
                      </m:sup>
                    </m:sSubSup>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𝜎</m:t>
                    </m:r>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是一个非线性函数，常被称为</a:t>
                </a:r>
                <a:r>
                  <a:rPr kumimoji="0" lang="zh-CN" altLang="en-US" sz="2400" b="1"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激活函数</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a:t>
                </a:r>
              </a:p>
            </p:txBody>
          </p:sp>
        </mc:Choice>
        <mc:Fallback xmlns="">
          <p:sp>
            <p:nvSpPr>
              <p:cNvPr id="10" name="文本框 9"/>
              <p:cNvSpPr txBox="1">
                <a:spLocks noRot="1" noChangeAspect="1" noMove="1" noResize="1" noEditPoints="1" noAdjustHandles="1" noChangeArrowheads="1" noChangeShapeType="1" noTextEdit="1"/>
              </p:cNvSpPr>
              <p:nvPr/>
            </p:nvSpPr>
            <p:spPr>
              <a:xfrm>
                <a:off x="381242" y="1501071"/>
                <a:ext cx="10763251" cy="3149388"/>
              </a:xfrm>
              <a:prstGeom prst="rect">
                <a:avLst/>
              </a:prstGeom>
              <a:blipFill rotWithShape="1">
                <a:blip r:embed="rId2"/>
                <a:stretch>
                  <a:fillRect l="-2" t="-18" r="2" b="-7247"/>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学习方式</a:t>
            </a:r>
            <a:endParaRPr lang="zh-CN" altLang="en-US" dirty="0"/>
          </a:p>
        </p:txBody>
      </p:sp>
      <p:sp>
        <p:nvSpPr>
          <p:cNvPr id="13" name="Rectangle 8"/>
          <p:cNvSpPr>
            <a:spLocks noChangeArrowheads="1"/>
          </p:cNvSpPr>
          <p:nvPr/>
        </p:nvSpPr>
        <p:spPr bwMode="auto">
          <a:xfrm>
            <a:off x="228600" y="920729"/>
            <a:ext cx="11429516" cy="396938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zh-CN" sz="2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监督学习 (Supervised Learning)</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zh-CN"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通过使用带标签的数据来训练模型，使其能够预测或分类新数据</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。如：</a:t>
            </a:r>
            <a:r>
              <a:rPr kumimoji="0" lang="zh-CN"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邮件分类（垃圾邮件 vs 正常邮件）、房价预测</a:t>
            </a: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zh-CN" sz="2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无监督学习 (Unsupervised Learning)</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zh-CN"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使用未标注的数据来发现数据中的模式或结构。</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如：</a:t>
            </a:r>
            <a:r>
              <a:rPr kumimoji="0" lang="zh-CN"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客户细分、市场篮分析、降维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zh-CN" sz="2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强化学习（</a:t>
            </a:r>
            <a:r>
              <a:rPr kumimoji="0" lang="en-US" altLang="zh-CN" sz="2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Reinforcement Learning</a:t>
            </a:r>
            <a:r>
              <a:rPr kumimoji="0" lang="zh-CN" altLang="en-US" sz="2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依赖奖励信号指导学习方向，虽然没有显式标签，但存在明确的优化目标（最大化奖励）。如：训练机器人走路时，跌倒给予负奖励，成功行走给予正奖励。</a:t>
            </a:r>
          </a:p>
        </p:txBody>
      </p:sp>
      <p:sp>
        <p:nvSpPr>
          <p:cNvPr id="26" name="AutoShape 13" descr="监督学习"/>
          <p:cNvSpPr>
            <a:spLocks noChangeAspect="1" noChangeArrowheads="1"/>
          </p:cNvSpPr>
          <p:nvPr/>
        </p:nvSpPr>
        <p:spPr bwMode="auto">
          <a:xfrm>
            <a:off x="1360488" y="17129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
        <p:nvSpPr>
          <p:cNvPr id="27" name="AutoShape 14" descr="无监督学习"/>
          <p:cNvSpPr>
            <a:spLocks noChangeAspect="1" noChangeArrowheads="1"/>
          </p:cNvSpPr>
          <p:nvPr/>
        </p:nvSpPr>
        <p:spPr bwMode="auto">
          <a:xfrm>
            <a:off x="2708275" y="2276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学习方式</a:t>
            </a:r>
            <a:endParaRPr lang="zh-CN" altLang="en-US" dirty="0"/>
          </a:p>
        </p:txBody>
      </p:sp>
      <p:graphicFrame>
        <p:nvGraphicFramePr>
          <p:cNvPr id="7" name="表格 6"/>
          <p:cNvGraphicFramePr>
            <a:graphicFrameLocks noGrp="1"/>
          </p:cNvGraphicFramePr>
          <p:nvPr>
            <p:custDataLst>
              <p:tags r:id="rId1"/>
            </p:custDataLst>
          </p:nvPr>
        </p:nvGraphicFramePr>
        <p:xfrm>
          <a:off x="202565" y="1235710"/>
          <a:ext cx="11786870" cy="4385945"/>
        </p:xfrm>
        <a:graphic>
          <a:graphicData uri="http://schemas.openxmlformats.org/drawingml/2006/table">
            <a:tbl>
              <a:tblPr/>
              <a:tblGrid>
                <a:gridCol w="1920240">
                  <a:extLst>
                    <a:ext uri="{9D8B030D-6E8A-4147-A177-3AD203B41FA5}">
                      <a16:colId xmlns:a16="http://schemas.microsoft.com/office/drawing/2014/main" val="20000"/>
                    </a:ext>
                  </a:extLst>
                </a:gridCol>
                <a:gridCol w="2745105">
                  <a:extLst>
                    <a:ext uri="{9D8B030D-6E8A-4147-A177-3AD203B41FA5}">
                      <a16:colId xmlns:a16="http://schemas.microsoft.com/office/drawing/2014/main" val="20001"/>
                    </a:ext>
                  </a:extLst>
                </a:gridCol>
                <a:gridCol w="3555365">
                  <a:extLst>
                    <a:ext uri="{9D8B030D-6E8A-4147-A177-3AD203B41FA5}">
                      <a16:colId xmlns:a16="http://schemas.microsoft.com/office/drawing/2014/main" val="20002"/>
                    </a:ext>
                  </a:extLst>
                </a:gridCol>
                <a:gridCol w="3566160">
                  <a:extLst>
                    <a:ext uri="{9D8B030D-6E8A-4147-A177-3AD203B41FA5}">
                      <a16:colId xmlns:a16="http://schemas.microsoft.com/office/drawing/2014/main" val="20003"/>
                    </a:ext>
                  </a:extLst>
                </a:gridCol>
              </a:tblGrid>
              <a:tr h="633095">
                <a:tc>
                  <a:txBody>
                    <a:bodyPr/>
                    <a:lstStyle/>
                    <a:p>
                      <a:pPr algn="ctr"/>
                      <a:r>
                        <a:rPr lang="zh-CN" altLang="en-US" b="1">
                          <a:solidFill>
                            <a:srgbClr val="070707"/>
                          </a:solidFill>
                          <a:latin typeface="微软雅黑" panose="020B0503020204020204" pitchFamily="34" charset="-122"/>
                          <a:ea typeface="微软雅黑" panose="020B0503020204020204" pitchFamily="34" charset="-122"/>
                        </a:rPr>
                        <a:t>特性</a:t>
                      </a:r>
                      <a:endParaRPr lang="zh-CN" altLang="en-US">
                        <a:solidFill>
                          <a:srgbClr val="070707"/>
                        </a:solidFill>
                        <a:latin typeface="微软雅黑" panose="020B0503020204020204" pitchFamily="34" charset="-122"/>
                        <a:ea typeface="微软雅黑" panose="020B0503020204020204" pitchFamily="34" charset="-122"/>
                      </a:endParaRP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solidFill>
                      <a:schemeClr val="bg1">
                        <a:lumMod val="85000"/>
                      </a:schemeClr>
                    </a:solidFill>
                  </a:tcPr>
                </a:tc>
                <a:tc>
                  <a:txBody>
                    <a:bodyPr/>
                    <a:lstStyle/>
                    <a:p>
                      <a:pPr algn="ctr"/>
                      <a:r>
                        <a:rPr lang="zh-CN" altLang="en-US" b="1">
                          <a:solidFill>
                            <a:srgbClr val="070707"/>
                          </a:solidFill>
                          <a:latin typeface="微软雅黑" panose="020B0503020204020204" pitchFamily="34" charset="-122"/>
                          <a:ea typeface="微软雅黑" panose="020B0503020204020204" pitchFamily="34" charset="-122"/>
                        </a:rPr>
                        <a:t>监督学习</a:t>
                      </a:r>
                      <a:endParaRPr lang="zh-CN" altLang="en-US">
                        <a:solidFill>
                          <a:srgbClr val="070707"/>
                        </a:solidFill>
                        <a:latin typeface="微软雅黑" panose="020B0503020204020204" pitchFamily="34" charset="-122"/>
                        <a:ea typeface="微软雅黑" panose="020B0503020204020204" pitchFamily="34" charset="-122"/>
                      </a:endParaRP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solidFill>
                      <a:schemeClr val="bg1">
                        <a:lumMod val="85000"/>
                      </a:schemeClr>
                    </a:solidFill>
                  </a:tcPr>
                </a:tc>
                <a:tc>
                  <a:txBody>
                    <a:bodyPr/>
                    <a:lstStyle/>
                    <a:p>
                      <a:pPr algn="ctr"/>
                      <a:r>
                        <a:rPr lang="zh-CN" altLang="en-US" b="1">
                          <a:solidFill>
                            <a:srgbClr val="070707"/>
                          </a:solidFill>
                          <a:latin typeface="微软雅黑" panose="020B0503020204020204" pitchFamily="34" charset="-122"/>
                          <a:ea typeface="微软雅黑" panose="020B0503020204020204" pitchFamily="34" charset="-122"/>
                        </a:rPr>
                        <a:t>无监督学习</a:t>
                      </a:r>
                      <a:endParaRPr lang="zh-CN" altLang="en-US">
                        <a:solidFill>
                          <a:srgbClr val="070707"/>
                        </a:solidFill>
                        <a:latin typeface="微软雅黑" panose="020B0503020204020204" pitchFamily="34" charset="-122"/>
                        <a:ea typeface="微软雅黑" panose="020B0503020204020204" pitchFamily="34" charset="-122"/>
                      </a:endParaRP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solidFill>
                      <a:schemeClr val="bg1">
                        <a:lumMod val="85000"/>
                      </a:schemeClr>
                    </a:solidFill>
                  </a:tcPr>
                </a:tc>
                <a:tc>
                  <a:txBody>
                    <a:bodyPr/>
                    <a:lstStyle/>
                    <a:p>
                      <a:pPr algn="ctr">
                        <a:buNone/>
                      </a:pPr>
                      <a:r>
                        <a:rPr lang="zh-CN" altLang="en-US" b="1">
                          <a:solidFill>
                            <a:srgbClr val="070707"/>
                          </a:solidFill>
                          <a:latin typeface="微软雅黑" panose="020B0503020204020204" pitchFamily="34" charset="-122"/>
                          <a:ea typeface="微软雅黑" panose="020B0503020204020204" pitchFamily="34" charset="-122"/>
                        </a:rPr>
                        <a:t>强化学习</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33730">
                <a:tc>
                  <a:txBody>
                    <a:bodyPr/>
                    <a:lstStyle/>
                    <a:p>
                      <a:pPr algn="ctr"/>
                      <a:r>
                        <a:rPr lang="zh-CN" altLang="en-US" b="1">
                          <a:solidFill>
                            <a:srgbClr val="070707"/>
                          </a:solidFill>
                          <a:latin typeface="微软雅黑" panose="020B0503020204020204" pitchFamily="34" charset="-122"/>
                          <a:ea typeface="微软雅黑" panose="020B0503020204020204" pitchFamily="34" charset="-122"/>
                        </a:rPr>
                        <a:t>数据类型</a:t>
                      </a:r>
                      <a:endParaRPr lang="zh-CN" altLang="en-US">
                        <a:solidFill>
                          <a:srgbClr val="070707"/>
                        </a:solidFill>
                        <a:latin typeface="微软雅黑" panose="020B0503020204020204" pitchFamily="34" charset="-122"/>
                        <a:ea typeface="微软雅黑" panose="020B0503020204020204" pitchFamily="34" charset="-122"/>
                      </a:endParaRP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solidFill>
                      <a:schemeClr val="bg1">
                        <a:lumMod val="85000"/>
                      </a:schemeClr>
                    </a:solidFill>
                  </a:tcPr>
                </a:tc>
                <a:tc>
                  <a:txBody>
                    <a:bodyPr/>
                    <a:lstStyle/>
                    <a:p>
                      <a:pPr algn="ctr"/>
                      <a:r>
                        <a:rPr lang="zh-CN" altLang="en-US" sz="2000">
                          <a:solidFill>
                            <a:srgbClr val="070707"/>
                          </a:solidFill>
                          <a:latin typeface="微软雅黑" panose="020B0503020204020204" pitchFamily="34" charset="-122"/>
                          <a:ea typeface="微软雅黑" panose="020B0503020204020204" pitchFamily="34" charset="-122"/>
                        </a:rPr>
                        <a:t>带标签的数据</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tc>
                  <a:txBody>
                    <a:bodyPr/>
                    <a:lstStyle/>
                    <a:p>
                      <a:pPr algn="ctr"/>
                      <a:r>
                        <a:rPr lang="zh-CN" altLang="en-US" sz="2000">
                          <a:solidFill>
                            <a:srgbClr val="070707"/>
                          </a:solidFill>
                          <a:latin typeface="微软雅黑" panose="020B0503020204020204" pitchFamily="34" charset="-122"/>
                          <a:ea typeface="微软雅黑" panose="020B0503020204020204" pitchFamily="34" charset="-122"/>
                        </a:rPr>
                        <a:t>未标注的数据</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tc>
                  <a:txBody>
                    <a:bodyPr/>
                    <a:lstStyle/>
                    <a:p>
                      <a:pPr algn="ctr">
                        <a:buNone/>
                      </a:pPr>
                      <a:r>
                        <a:rPr lang="zh-CN" altLang="en-US" sz="2000">
                          <a:solidFill>
                            <a:srgbClr val="070707"/>
                          </a:solidFill>
                          <a:latin typeface="微软雅黑" panose="020B0503020204020204" pitchFamily="34" charset="-122"/>
                          <a:ea typeface="微软雅黑" panose="020B0503020204020204" pitchFamily="34" charset="-122"/>
                        </a:rPr>
                        <a:t>未标注的数据</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extLst>
                  <a:ext uri="{0D108BD9-81ED-4DB2-BD59-A6C34878D82A}">
                    <a16:rowId xmlns:a16="http://schemas.microsoft.com/office/drawing/2014/main" val="10001"/>
                  </a:ext>
                </a:extLst>
              </a:tr>
              <a:tr h="812800">
                <a:tc>
                  <a:txBody>
                    <a:bodyPr/>
                    <a:lstStyle/>
                    <a:p>
                      <a:pPr algn="ctr"/>
                      <a:r>
                        <a:rPr lang="zh-CN" altLang="en-US" b="1">
                          <a:solidFill>
                            <a:srgbClr val="070707"/>
                          </a:solidFill>
                          <a:latin typeface="微软雅黑" panose="020B0503020204020204" pitchFamily="34" charset="-122"/>
                          <a:ea typeface="微软雅黑" panose="020B0503020204020204" pitchFamily="34" charset="-122"/>
                        </a:rPr>
                        <a:t>目标</a:t>
                      </a:r>
                      <a:endParaRPr lang="zh-CN" altLang="en-US">
                        <a:solidFill>
                          <a:srgbClr val="070707"/>
                        </a:solidFill>
                        <a:latin typeface="微软雅黑" panose="020B0503020204020204" pitchFamily="34" charset="-122"/>
                        <a:ea typeface="微软雅黑" panose="020B0503020204020204" pitchFamily="34" charset="-122"/>
                      </a:endParaRP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solidFill>
                      <a:schemeClr val="bg1">
                        <a:lumMod val="85000"/>
                      </a:schemeClr>
                    </a:solidFill>
                  </a:tcPr>
                </a:tc>
                <a:tc>
                  <a:txBody>
                    <a:bodyPr/>
                    <a:lstStyle/>
                    <a:p>
                      <a:pPr algn="ctr"/>
                      <a:r>
                        <a:rPr lang="zh-CN" altLang="en-US" sz="2000">
                          <a:solidFill>
                            <a:srgbClr val="070707"/>
                          </a:solidFill>
                          <a:latin typeface="微软雅黑" panose="020B0503020204020204" pitchFamily="34" charset="-122"/>
                          <a:ea typeface="微软雅黑" panose="020B0503020204020204" pitchFamily="34" charset="-122"/>
                        </a:rPr>
                        <a:t>预测或分类</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tc>
                  <a:txBody>
                    <a:bodyPr/>
                    <a:lstStyle/>
                    <a:p>
                      <a:pPr algn="ctr"/>
                      <a:r>
                        <a:rPr lang="zh-CN" altLang="en-US" sz="2000">
                          <a:solidFill>
                            <a:srgbClr val="070707"/>
                          </a:solidFill>
                          <a:latin typeface="微软雅黑" panose="020B0503020204020204" pitchFamily="34" charset="-122"/>
                          <a:ea typeface="微软雅黑" panose="020B0503020204020204" pitchFamily="34" charset="-122"/>
                        </a:rPr>
                        <a:t>发现数据中的隐藏模式或结构</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tc>
                  <a:txBody>
                    <a:bodyPr/>
                    <a:lstStyle/>
                    <a:p>
                      <a:pPr algn="ctr">
                        <a:buNone/>
                      </a:pPr>
                      <a:r>
                        <a:rPr lang="zh-CN" altLang="en-US" sz="2000">
                          <a:solidFill>
                            <a:srgbClr val="070707"/>
                          </a:solidFill>
                          <a:latin typeface="微软雅黑" panose="020B0503020204020204" pitchFamily="34" charset="-122"/>
                          <a:ea typeface="微软雅黑" panose="020B0503020204020204" pitchFamily="34" charset="-122"/>
                        </a:rPr>
                        <a:t>最大化奖励</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extLst>
                  <a:ext uri="{0D108BD9-81ED-4DB2-BD59-A6C34878D82A}">
                    <a16:rowId xmlns:a16="http://schemas.microsoft.com/office/drawing/2014/main" val="10002"/>
                  </a:ext>
                </a:extLst>
              </a:tr>
              <a:tr h="1139825">
                <a:tc>
                  <a:txBody>
                    <a:bodyPr/>
                    <a:lstStyle/>
                    <a:p>
                      <a:pPr algn="ctr"/>
                      <a:r>
                        <a:rPr lang="zh-CN" altLang="en-US" b="1">
                          <a:solidFill>
                            <a:srgbClr val="070707"/>
                          </a:solidFill>
                          <a:latin typeface="微软雅黑" panose="020B0503020204020204" pitchFamily="34" charset="-122"/>
                          <a:ea typeface="微软雅黑" panose="020B0503020204020204" pitchFamily="34" charset="-122"/>
                        </a:rPr>
                        <a:t>常见算法</a:t>
                      </a:r>
                      <a:endParaRPr lang="zh-CN" altLang="en-US">
                        <a:solidFill>
                          <a:srgbClr val="070707"/>
                        </a:solidFill>
                        <a:latin typeface="微软雅黑" panose="020B0503020204020204" pitchFamily="34" charset="-122"/>
                        <a:ea typeface="微软雅黑" panose="020B0503020204020204" pitchFamily="34" charset="-122"/>
                      </a:endParaRP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solidFill>
                      <a:schemeClr val="bg1">
                        <a:lumMod val="85000"/>
                      </a:schemeClr>
                    </a:solidFill>
                  </a:tcPr>
                </a:tc>
                <a:tc>
                  <a:txBody>
                    <a:bodyPr/>
                    <a:lstStyle/>
                    <a:p>
                      <a:pPr algn="ctr"/>
                      <a:r>
                        <a:rPr lang="zh-CN" altLang="en-US" sz="2000">
                          <a:solidFill>
                            <a:srgbClr val="070707"/>
                          </a:solidFill>
                          <a:latin typeface="微软雅黑" panose="020B0503020204020204" pitchFamily="34" charset="-122"/>
                          <a:ea typeface="微软雅黑" panose="020B0503020204020204" pitchFamily="34" charset="-122"/>
                        </a:rPr>
                        <a:t>线性回归、逻辑回归、支持向量机、决策树</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tc>
                  <a:txBody>
                    <a:bodyPr/>
                    <a:lstStyle/>
                    <a:p>
                      <a:pPr algn="ctr"/>
                      <a:r>
                        <a:rPr lang="zh-CN" altLang="en-US" sz="2000">
                          <a:solidFill>
                            <a:srgbClr val="070707"/>
                          </a:solidFill>
                          <a:latin typeface="微软雅黑" panose="020B0503020204020204" pitchFamily="34" charset="-122"/>
                          <a:ea typeface="微软雅黑" panose="020B0503020204020204" pitchFamily="34" charset="-122"/>
                        </a:rPr>
                        <a:t>聚类算法（如</a:t>
                      </a:r>
                      <a:r>
                        <a:rPr lang="en-US" altLang="zh-CN" sz="2000">
                          <a:solidFill>
                            <a:srgbClr val="070707"/>
                          </a:solidFill>
                          <a:latin typeface="微软雅黑" panose="020B0503020204020204" pitchFamily="34" charset="-122"/>
                          <a:ea typeface="微软雅黑" panose="020B0503020204020204" pitchFamily="34" charset="-122"/>
                        </a:rPr>
                        <a:t>K-Means</a:t>
                      </a:r>
                      <a:r>
                        <a:rPr lang="zh-CN" altLang="en-US" sz="2000">
                          <a:solidFill>
                            <a:srgbClr val="070707"/>
                          </a:solidFill>
                          <a:latin typeface="微软雅黑" panose="020B0503020204020204" pitchFamily="34" charset="-122"/>
                          <a:ea typeface="微软雅黑" panose="020B0503020204020204" pitchFamily="34" charset="-122"/>
                        </a:rPr>
                        <a:t>）、</a:t>
                      </a:r>
                    </a:p>
                    <a:p>
                      <a:pPr algn="ctr"/>
                      <a:r>
                        <a:rPr lang="zh-CN" altLang="en-US" sz="2000">
                          <a:solidFill>
                            <a:srgbClr val="070707"/>
                          </a:solidFill>
                          <a:latin typeface="微软雅黑" panose="020B0503020204020204" pitchFamily="34" charset="-122"/>
                          <a:ea typeface="微软雅黑" panose="020B0503020204020204" pitchFamily="34" charset="-122"/>
                        </a:rPr>
                        <a:t>关联规则、</a:t>
                      </a:r>
                      <a:r>
                        <a:rPr lang="en-US" altLang="zh-CN" sz="2000">
                          <a:solidFill>
                            <a:srgbClr val="070707"/>
                          </a:solidFill>
                          <a:latin typeface="微软雅黑" panose="020B0503020204020204" pitchFamily="34" charset="-122"/>
                          <a:ea typeface="微软雅黑" panose="020B0503020204020204" pitchFamily="34" charset="-122"/>
                        </a:rPr>
                        <a:t>PCA</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tc>
                  <a:txBody>
                    <a:bodyPr/>
                    <a:lstStyle/>
                    <a:p>
                      <a:pPr algn="ctr">
                        <a:buNone/>
                      </a:pPr>
                      <a:r>
                        <a:rPr lang="en-US" altLang="zh-CN" sz="2000">
                          <a:solidFill>
                            <a:srgbClr val="070707"/>
                          </a:solidFill>
                          <a:latin typeface="微软雅黑" panose="020B0503020204020204" pitchFamily="34" charset="-122"/>
                          <a:ea typeface="微软雅黑" panose="020B0503020204020204" pitchFamily="34" charset="-122"/>
                        </a:rPr>
                        <a:t>Q-learning</a:t>
                      </a:r>
                      <a:r>
                        <a:rPr lang="zh-CN" altLang="en-US" sz="2000">
                          <a:solidFill>
                            <a:srgbClr val="070707"/>
                          </a:solidFill>
                          <a:latin typeface="微软雅黑" panose="020B0503020204020204" pitchFamily="34" charset="-122"/>
                          <a:ea typeface="微软雅黑" panose="020B0503020204020204" pitchFamily="34" charset="-122"/>
                        </a:rPr>
                        <a:t>、</a:t>
                      </a:r>
                      <a:r>
                        <a:rPr lang="en-US" altLang="zh-CN" sz="2000">
                          <a:solidFill>
                            <a:srgbClr val="070707"/>
                          </a:solidFill>
                          <a:latin typeface="微软雅黑" panose="020B0503020204020204" pitchFamily="34" charset="-122"/>
                          <a:ea typeface="微软雅黑" panose="020B0503020204020204" pitchFamily="34" charset="-122"/>
                        </a:rPr>
                        <a:t>SARSA</a:t>
                      </a:r>
                      <a:r>
                        <a:rPr lang="zh-CN" altLang="en-US" sz="2000">
                          <a:solidFill>
                            <a:srgbClr val="070707"/>
                          </a:solidFill>
                          <a:latin typeface="微软雅黑" panose="020B0503020204020204" pitchFamily="34" charset="-122"/>
                          <a:ea typeface="微软雅黑" panose="020B0503020204020204" pitchFamily="34" charset="-122"/>
                        </a:rPr>
                        <a:t>等</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extLst>
                  <a:ext uri="{0D108BD9-81ED-4DB2-BD59-A6C34878D82A}">
                    <a16:rowId xmlns:a16="http://schemas.microsoft.com/office/drawing/2014/main" val="10003"/>
                  </a:ext>
                </a:extLst>
              </a:tr>
              <a:tr h="1166495">
                <a:tc>
                  <a:txBody>
                    <a:bodyPr/>
                    <a:lstStyle/>
                    <a:p>
                      <a:pPr algn="ctr">
                        <a:buNone/>
                      </a:pPr>
                      <a:r>
                        <a:rPr lang="zh-CN" altLang="en-US" b="1" dirty="0">
                          <a:solidFill>
                            <a:srgbClr val="070707"/>
                          </a:solidFill>
                          <a:latin typeface="微软雅黑" panose="020B0503020204020204" pitchFamily="34" charset="-122"/>
                          <a:ea typeface="微软雅黑" panose="020B0503020204020204" pitchFamily="34" charset="-122"/>
                        </a:rPr>
                        <a:t>类比</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solidFill>
                      <a:schemeClr val="bg1">
                        <a:lumMod val="85000"/>
                      </a:schemeClr>
                    </a:solidFill>
                  </a:tcPr>
                </a:tc>
                <a:tc>
                  <a:txBody>
                    <a:bodyPr/>
                    <a:lstStyle/>
                    <a:p>
                      <a:pPr algn="ctr">
                        <a:buNone/>
                      </a:pPr>
                      <a:r>
                        <a:rPr lang="zh-CN" altLang="en-US" sz="2000">
                          <a:solidFill>
                            <a:srgbClr val="070707"/>
                          </a:solidFill>
                          <a:latin typeface="微软雅黑" panose="020B0503020204020204" pitchFamily="34" charset="-122"/>
                          <a:ea typeface="微软雅黑" panose="020B0503020204020204" pitchFamily="34" charset="-122"/>
                        </a:rPr>
                        <a:t>学生通过标准答案学习</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tc>
                  <a:txBody>
                    <a:bodyPr/>
                    <a:lstStyle/>
                    <a:p>
                      <a:pPr algn="ctr">
                        <a:buNone/>
                      </a:pPr>
                      <a:r>
                        <a:rPr lang="zh-CN" altLang="en-US" sz="2000">
                          <a:solidFill>
                            <a:srgbClr val="070707"/>
                          </a:solidFill>
                          <a:latin typeface="微软雅黑" panose="020B0503020204020204" pitchFamily="34" charset="-122"/>
                          <a:ea typeface="微软雅黑" panose="020B0503020204020204" pitchFamily="34" charset="-122"/>
                        </a:rPr>
                        <a:t>学生自学，从数据中总结规律</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tc>
                  <a:txBody>
                    <a:bodyPr/>
                    <a:lstStyle/>
                    <a:p>
                      <a:pPr algn="ctr">
                        <a:buNone/>
                      </a:pPr>
                      <a:r>
                        <a:rPr lang="zh-CN" altLang="en-US" sz="2000" dirty="0">
                          <a:solidFill>
                            <a:srgbClr val="070707"/>
                          </a:solidFill>
                          <a:latin typeface="微软雅黑" panose="020B0503020204020204" pitchFamily="34" charset="-122"/>
                          <a:ea typeface="微软雅黑" panose="020B0503020204020204" pitchFamily="34" charset="-122"/>
                        </a:rPr>
                        <a:t>学生通过考试得分调整学习方法，但不知道具体错在哪里</a:t>
                      </a:r>
                    </a:p>
                  </a:txBody>
                  <a:tcPr anchor="ctr">
                    <a:lnL w="12700" cap="flat" cmpd="sng" algn="ctr">
                      <a:solidFill>
                        <a:srgbClr val="070707"/>
                      </a:solidFill>
                      <a:prstDash val="solid"/>
                      <a:round/>
                      <a:headEnd type="none" w="med" len="med"/>
                      <a:tailEnd type="none" w="med" len="med"/>
                    </a:lnL>
                    <a:lnR w="12700" cap="flat" cmpd="sng" algn="ctr">
                      <a:solidFill>
                        <a:srgbClr val="070707"/>
                      </a:solidFill>
                      <a:prstDash val="solid"/>
                      <a:round/>
                      <a:headEnd type="none" w="med" len="med"/>
                      <a:tailEnd type="none" w="med" len="med"/>
                    </a:lnR>
                    <a:lnT w="12700" cap="flat" cmpd="sng" algn="ctr">
                      <a:solidFill>
                        <a:srgbClr val="070707"/>
                      </a:solidFill>
                      <a:prstDash val="solid"/>
                      <a:round/>
                      <a:headEnd type="none" w="med" len="med"/>
                      <a:tailEnd type="none" w="med" len="med"/>
                    </a:lnT>
                    <a:lnB w="12700" cap="flat" cmpd="sng" algn="ctr">
                      <a:solidFill>
                        <a:srgbClr val="070707"/>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6" name="AutoShape 13" descr="监督学习"/>
          <p:cNvSpPr>
            <a:spLocks noChangeAspect="1" noChangeArrowheads="1"/>
          </p:cNvSpPr>
          <p:nvPr/>
        </p:nvSpPr>
        <p:spPr bwMode="auto">
          <a:xfrm>
            <a:off x="1360488" y="17129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
        <p:nvSpPr>
          <p:cNvPr id="27" name="AutoShape 14" descr="无监督学习"/>
          <p:cNvSpPr>
            <a:spLocks noChangeAspect="1" noChangeArrowheads="1"/>
          </p:cNvSpPr>
          <p:nvPr/>
        </p:nvSpPr>
        <p:spPr bwMode="auto">
          <a:xfrm>
            <a:off x="2708275" y="2276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AFCB-D557-2169-B64E-F77EEE26D03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7336E97-7A57-EFE2-4D5F-87D54ED10DF6}"/>
              </a:ext>
            </a:extLst>
          </p:cNvPr>
          <p:cNvSpPr>
            <a:spLocks noGrp="1"/>
          </p:cNvSpPr>
          <p:nvPr>
            <p:ph type="title"/>
          </p:nvPr>
        </p:nvSpPr>
        <p:spPr>
          <a:xfrm>
            <a:off x="381242" y="2844289"/>
            <a:ext cx="11429516" cy="761979"/>
          </a:xfrm>
        </p:spPr>
        <p:txBody>
          <a:bodyPr/>
          <a:lstStyle/>
          <a:p>
            <a:pPr algn="ctr"/>
            <a:r>
              <a:rPr lang="zh-CN" altLang="en-US" dirty="0"/>
              <a:t>神经网络简介</a:t>
            </a:r>
          </a:p>
        </p:txBody>
      </p:sp>
      <p:sp>
        <p:nvSpPr>
          <p:cNvPr id="4" name="文本框 3">
            <a:extLst>
              <a:ext uri="{FF2B5EF4-FFF2-40B4-BE49-F238E27FC236}">
                <a16:creationId xmlns:a16="http://schemas.microsoft.com/office/drawing/2014/main" id="{70266AC2-01F9-6417-8B33-2E5B01447125}"/>
              </a:ext>
            </a:extLst>
          </p:cNvPr>
          <p:cNvSpPr txBox="1"/>
          <p:nvPr/>
        </p:nvSpPr>
        <p:spPr>
          <a:xfrm>
            <a:off x="3008415" y="5693666"/>
            <a:ext cx="6590805" cy="369332"/>
          </a:xfrm>
          <a:prstGeom prst="rect">
            <a:avLst/>
          </a:prstGeom>
          <a:noFill/>
        </p:spPr>
        <p:txBody>
          <a:bodyPr wrap="square">
            <a:spAutoFit/>
          </a:bodyPr>
          <a:lstStyle/>
          <a:p>
            <a:r>
              <a:rPr lang="zh-CN" altLang="en-US" dirty="0"/>
              <a:t>神经元时如何起作用的，以及神经网络架构是如何模仿神经元的</a:t>
            </a:r>
          </a:p>
        </p:txBody>
      </p:sp>
    </p:spTree>
    <p:extLst>
      <p:ext uri="{BB962C8B-B14F-4D97-AF65-F5344CB8AC3E}">
        <p14:creationId xmlns:p14="http://schemas.microsoft.com/office/powerpoint/2010/main" val="3948307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A6F93-8CEC-8E84-C21E-7F04E8FBB4E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98F5342-D867-528B-101A-DDE6E20AEBF8}"/>
              </a:ext>
            </a:extLst>
          </p:cNvPr>
          <p:cNvSpPr>
            <a:spLocks noGrp="1"/>
          </p:cNvSpPr>
          <p:nvPr>
            <p:ph type="title"/>
          </p:nvPr>
        </p:nvSpPr>
        <p:spPr/>
        <p:txBody>
          <a:bodyPr/>
          <a:lstStyle/>
          <a:p>
            <a:r>
              <a:rPr lang="zh-CN" altLang="en-US" dirty="0"/>
              <a:t>单个神经元如何感知信息</a:t>
            </a:r>
          </a:p>
        </p:txBody>
      </p:sp>
      <p:pic>
        <p:nvPicPr>
          <p:cNvPr id="4" name="图片 3">
            <a:extLst>
              <a:ext uri="{FF2B5EF4-FFF2-40B4-BE49-F238E27FC236}">
                <a16:creationId xmlns:a16="http://schemas.microsoft.com/office/drawing/2014/main" id="{444FA3E7-3CED-6D13-AE2D-0854CF4CB93D}"/>
              </a:ext>
            </a:extLst>
          </p:cNvPr>
          <p:cNvPicPr>
            <a:picLocks noChangeAspect="1"/>
          </p:cNvPicPr>
          <p:nvPr/>
        </p:nvPicPr>
        <p:blipFill>
          <a:blip r:embed="rId3"/>
          <a:stretch>
            <a:fillRect/>
          </a:stretch>
        </p:blipFill>
        <p:spPr>
          <a:xfrm>
            <a:off x="2548612" y="2650156"/>
            <a:ext cx="7267699" cy="3345838"/>
          </a:xfrm>
          <a:prstGeom prst="rect">
            <a:avLst/>
          </a:prstGeom>
        </p:spPr>
      </p:pic>
      <p:pic>
        <p:nvPicPr>
          <p:cNvPr id="6" name="图片 5">
            <a:extLst>
              <a:ext uri="{FF2B5EF4-FFF2-40B4-BE49-F238E27FC236}">
                <a16:creationId xmlns:a16="http://schemas.microsoft.com/office/drawing/2014/main" id="{B36B9240-2C0E-BFC2-62A9-7D83CE146A0F}"/>
              </a:ext>
            </a:extLst>
          </p:cNvPr>
          <p:cNvPicPr>
            <a:picLocks noChangeAspect="1"/>
          </p:cNvPicPr>
          <p:nvPr/>
        </p:nvPicPr>
        <p:blipFill>
          <a:blip r:embed="rId4"/>
          <a:stretch>
            <a:fillRect/>
          </a:stretch>
        </p:blipFill>
        <p:spPr>
          <a:xfrm>
            <a:off x="4120301" y="812778"/>
            <a:ext cx="3622410" cy="1598122"/>
          </a:xfrm>
          <a:prstGeom prst="rect">
            <a:avLst/>
          </a:prstGeom>
        </p:spPr>
      </p:pic>
      <p:sp>
        <p:nvSpPr>
          <p:cNvPr id="7" name="文本框 6">
            <a:extLst>
              <a:ext uri="{FF2B5EF4-FFF2-40B4-BE49-F238E27FC236}">
                <a16:creationId xmlns:a16="http://schemas.microsoft.com/office/drawing/2014/main" id="{2DABCDA3-FC12-846C-F66F-09BE5E5F5912}"/>
              </a:ext>
            </a:extLst>
          </p:cNvPr>
          <p:cNvSpPr txBox="1"/>
          <p:nvPr>
            <p:custDataLst>
              <p:tags r:id="rId1"/>
            </p:custDataLst>
          </p:nvPr>
        </p:nvSpPr>
        <p:spPr>
          <a:xfrm>
            <a:off x="393700" y="917059"/>
            <a:ext cx="6172200" cy="368300"/>
          </a:xfrm>
          <a:prstGeom prst="rect">
            <a:avLst/>
          </a:prstGeom>
          <a:noFill/>
        </p:spPr>
        <p:txBody>
          <a:bodyPr wrap="square">
            <a:spAutoFit/>
          </a:bodyPr>
          <a:lstStyle/>
          <a:p>
            <a:pPr marL="285750" indent="-285750">
              <a:buFont typeface="Arial" panose="020B0604020202020204" pitchFamily="34" charset="0"/>
              <a:buChar char="•"/>
            </a:pPr>
            <a:r>
              <a:rPr lang="zh-CN" altLang="en-US" sz="1800" b="0" i="0" u="none" strike="noStrike" baseline="0" dirty="0">
                <a:solidFill>
                  <a:schemeClr val="tx2"/>
                </a:solidFill>
                <a:latin typeface="FandolSong-Regular-Identity-H"/>
              </a:rPr>
              <a:t>感知信息的基本条件是对不同的输入能够区分</a:t>
            </a:r>
            <a:endParaRPr lang="zh-CN" altLang="en-US" dirty="0">
              <a:solidFill>
                <a:schemeClr val="tx2"/>
              </a:solidFill>
            </a:endParaRPr>
          </a:p>
        </p:txBody>
      </p:sp>
    </p:spTree>
    <p:extLst>
      <p:ext uri="{BB962C8B-B14F-4D97-AF65-F5344CB8AC3E}">
        <p14:creationId xmlns:p14="http://schemas.microsoft.com/office/powerpoint/2010/main" val="2940198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a:t>
            </a:r>
          </a:p>
        </p:txBody>
      </p:sp>
      <p:sp>
        <p:nvSpPr>
          <p:cNvPr id="5" name="文本框 4"/>
          <p:cNvSpPr txBox="1"/>
          <p:nvPr>
            <p:custDataLst>
              <p:tags r:id="rId2"/>
            </p:custDataLst>
          </p:nvPr>
        </p:nvSpPr>
        <p:spPr>
          <a:xfrm>
            <a:off x="393700" y="917059"/>
            <a:ext cx="6172200" cy="460375"/>
          </a:xfrm>
          <a:prstGeom prst="rect">
            <a:avLst/>
          </a:prstGeom>
          <a:noFill/>
        </p:spPr>
        <p:txBody>
          <a:bodyPr wrap="square">
            <a:spAutoFit/>
          </a:bodyPr>
          <a:lstStyle/>
          <a:p>
            <a:pPr marL="285750" indent="-285750">
              <a:buFont typeface="Arial" panose="020B0604020202020204" pitchFamily="34" charset="0"/>
              <a:buChar char="•"/>
            </a:pPr>
            <a:r>
              <a:rPr lang="zh-CN" altLang="en-US" sz="2400" b="0" i="0" u="none" strike="noStrike" baseline="0" dirty="0">
                <a:solidFill>
                  <a:schemeClr val="tx2"/>
                </a:solidFill>
                <a:latin typeface="FandolSong-Regular-Identity-H"/>
              </a:rPr>
              <a:t>一个</a:t>
            </a:r>
            <a:r>
              <a:rPr lang="zh-CN" altLang="en-US" sz="2400" dirty="0">
                <a:latin typeface="LMRoman10-Regular-Identity-H"/>
                <a:sym typeface="+mn-ea"/>
              </a:rPr>
              <a:t>预测股票升降的</a:t>
            </a:r>
            <a:r>
              <a:rPr lang="zh-CN" altLang="en-US" sz="2400" b="0" i="0" u="none" strike="noStrike" baseline="0" dirty="0">
                <a:solidFill>
                  <a:schemeClr val="tx2"/>
                </a:solidFill>
                <a:latin typeface="FandolSong-Regular-Identity-H"/>
              </a:rPr>
              <a:t>例子：</a:t>
            </a:r>
          </a:p>
        </p:txBody>
      </p:sp>
      <mc:AlternateContent xmlns:mc="http://schemas.openxmlformats.org/markup-compatibility/2006" xmlns:a14="http://schemas.microsoft.com/office/drawing/2010/main">
        <mc:Choice Requires="a14">
          <p:sp>
            <p:nvSpPr>
              <p:cNvPr id="4" name="文本框 3"/>
              <p:cNvSpPr txBox="1"/>
              <p:nvPr>
                <p:custDataLst>
                  <p:tags r:id="rId3"/>
                </p:custDataLst>
              </p:nvPr>
            </p:nvSpPr>
            <p:spPr>
              <a:xfrm>
                <a:off x="682625" y="1436489"/>
                <a:ext cx="11092180" cy="943528"/>
              </a:xfrm>
              <a:prstGeom prst="rect">
                <a:avLst/>
              </a:prstGeom>
              <a:noFill/>
            </p:spPr>
            <p:txBody>
              <a:bodyPr wrap="square">
                <a:spAutoFit/>
              </a:bodyPr>
              <a:lstStyle/>
              <a:p>
                <a:pPr algn="l">
                  <a:lnSpc>
                    <a:spcPct val="150000"/>
                  </a:lnSpc>
                </a:pPr>
                <a:r>
                  <a:rPr lang="zh-CN" altLang="en-US" sz="2000" b="0" i="0" u="none" strike="noStrike" baseline="0" dirty="0">
                    <a:solidFill>
                      <a:schemeClr val="tx2"/>
                    </a:solidFill>
                    <a:latin typeface="+mn-ea"/>
                    <a:cs typeface="+mn-ea"/>
                  </a:rPr>
                  <a:t>假设</a:t>
                </a:r>
                <a:r>
                  <a:rPr lang="en-US" altLang="zh-CN" sz="2000" b="0" i="0" u="none" strike="noStrike" baseline="0" dirty="0">
                    <a:solidFill>
                      <a:schemeClr val="tx2"/>
                    </a:solidFill>
                    <a:latin typeface="+mn-ea"/>
                    <a:cs typeface="+mn-ea"/>
                  </a:rPr>
                  <a:t>A </a:t>
                </a:r>
                <a:r>
                  <a:rPr lang="zh-CN" altLang="en-US" sz="2000" b="0" i="0" u="none" strike="noStrike" baseline="0" dirty="0">
                    <a:solidFill>
                      <a:schemeClr val="tx2"/>
                    </a:solidFill>
                    <a:latin typeface="+mn-ea"/>
                    <a:cs typeface="+mn-ea"/>
                  </a:rPr>
                  <a:t>有两个朋友，</a:t>
                </a:r>
                <a:r>
                  <a:rPr lang="en-US" altLang="zh-CN" sz="2000" b="0" i="0" u="none" strike="noStrike" baseline="0" dirty="0">
                    <a:solidFill>
                      <a:schemeClr val="tx2"/>
                    </a:solidFill>
                    <a:latin typeface="+mn-ea"/>
                    <a:cs typeface="+mn-ea"/>
                  </a:rPr>
                  <a:t>B </a:t>
                </a:r>
                <a:r>
                  <a:rPr lang="zh-CN" altLang="en-US" sz="2000" b="0" i="0" u="none" strike="noStrike" baseline="0" dirty="0">
                    <a:solidFill>
                      <a:schemeClr val="tx2"/>
                    </a:solidFill>
                    <a:latin typeface="+mn-ea"/>
                    <a:cs typeface="+mn-ea"/>
                  </a:rPr>
                  <a:t>和</a:t>
                </a:r>
                <a:r>
                  <a:rPr lang="en-US" altLang="zh-CN" sz="2000" b="0" i="0" u="none" strike="noStrike" baseline="0" dirty="0">
                    <a:solidFill>
                      <a:schemeClr val="tx2"/>
                    </a:solidFill>
                    <a:latin typeface="+mn-ea"/>
                    <a:cs typeface="+mn-ea"/>
                  </a:rPr>
                  <a:t>C</a:t>
                </a:r>
                <a:r>
                  <a:rPr lang="zh-CN" altLang="en-US" sz="2000" b="0" i="0" u="none" strike="noStrike" baseline="0" dirty="0">
                    <a:solidFill>
                      <a:schemeClr val="tx2"/>
                    </a:solidFill>
                    <a:latin typeface="+mn-ea"/>
                    <a:cs typeface="+mn-ea"/>
                  </a:rPr>
                  <a:t>。</a:t>
                </a:r>
                <a:r>
                  <a:rPr lang="en-US" altLang="zh-CN" sz="2000" b="0" i="0" u="none" strike="noStrike" baseline="0" dirty="0">
                    <a:solidFill>
                      <a:schemeClr val="tx2"/>
                    </a:solidFill>
                    <a:latin typeface="+mn-ea"/>
                    <a:cs typeface="+mn-ea"/>
                  </a:rPr>
                  <a:t>A </a:t>
                </a:r>
                <a:r>
                  <a:rPr lang="zh-CN" altLang="en-US" sz="2000" b="0" i="0" u="none" strike="noStrike" baseline="0" dirty="0">
                    <a:solidFill>
                      <a:schemeClr val="tx2"/>
                    </a:solidFill>
                    <a:latin typeface="+mn-ea"/>
                    <a:cs typeface="+mn-ea"/>
                  </a:rPr>
                  <a:t>自己有一个判断值</a:t>
                </a:r>
                <a14:m>
                  <m:oMath xmlns:m="http://schemas.openxmlformats.org/officeDocument/2006/math">
                    <m:sSub>
                      <m:sSubPr>
                        <m:ctrlPr>
                          <a:rPr lang="en-US" altLang="zh-CN" sz="2000" b="0" i="1" u="none" strike="noStrike" baseline="0" smtClean="0">
                            <a:solidFill>
                              <a:schemeClr val="tx2"/>
                            </a:solidFill>
                            <a:latin typeface="Cambria Math" panose="02040503050406030204" pitchFamily="18" charset="0"/>
                            <a:cs typeface="Cambria Math" panose="02040503050406030204" charset="0"/>
                          </a:rPr>
                        </m:ctrlPr>
                      </m:sSubPr>
                      <m:e>
                        <m:r>
                          <a:rPr lang="en-US" altLang="zh-CN" sz="2000" b="0" i="1" u="none" strike="noStrike" baseline="0" smtClean="0">
                            <a:solidFill>
                              <a:schemeClr val="tx2"/>
                            </a:solidFill>
                            <a:latin typeface="Cambria Math" panose="02040503050406030204" charset="0"/>
                            <a:cs typeface="Cambria Math" panose="02040503050406030204" charset="0"/>
                          </a:rPr>
                          <m:t>𝑎</m:t>
                        </m:r>
                      </m:e>
                      <m:sub>
                        <m:r>
                          <a:rPr lang="en-US" altLang="zh-CN" sz="2000" b="0" i="1" u="none" strike="noStrike" baseline="0" smtClean="0">
                            <a:solidFill>
                              <a:schemeClr val="tx2"/>
                            </a:solidFill>
                            <a:latin typeface="Cambria Math" panose="02040503050406030204" charset="0"/>
                            <a:ea typeface="MS Mincho" charset="0"/>
                            <a:cs typeface="Cambria Math" panose="02040503050406030204" charset="0"/>
                          </a:rPr>
                          <m:t>0</m:t>
                        </m:r>
                      </m:sub>
                    </m:sSub>
                  </m:oMath>
                </a14:m>
                <a:r>
                  <a:rPr lang="zh-CN" altLang="en-US" sz="2000" u="none" strike="noStrike" baseline="0" dirty="0">
                    <a:solidFill>
                      <a:schemeClr val="tx2"/>
                    </a:solidFill>
                    <a:latin typeface="Cambria Math" panose="02040503050406030204" charset="0"/>
                    <a:cs typeface="Cambria Math" panose="02040503050406030204" charset="0"/>
                  </a:rPr>
                  <a:t>，同时接收到了</a:t>
                </a:r>
                <a:r>
                  <a:rPr lang="en-US" altLang="zh-CN" sz="2000" u="none" strike="noStrike" baseline="0" dirty="0">
                    <a:solidFill>
                      <a:schemeClr val="tx2"/>
                    </a:solidFill>
                    <a:latin typeface="Cambria Math" panose="02040503050406030204" charset="0"/>
                    <a:cs typeface="Cambria Math" panose="02040503050406030204" charset="0"/>
                  </a:rPr>
                  <a:t>B</a:t>
                </a:r>
                <a:r>
                  <a:rPr lang="zh-CN" altLang="en-US" sz="2000" u="none" strike="noStrike" baseline="0" dirty="0">
                    <a:solidFill>
                      <a:schemeClr val="tx2"/>
                    </a:solidFill>
                    <a:latin typeface="Cambria Math" panose="02040503050406030204" charset="0"/>
                    <a:cs typeface="Cambria Math" panose="02040503050406030204" charset="0"/>
                  </a:rPr>
                  <a:t>和</a:t>
                </a:r>
                <a:r>
                  <a:rPr lang="en-US" altLang="zh-CN" sz="2000" u="none" strike="noStrike" baseline="0" dirty="0">
                    <a:solidFill>
                      <a:schemeClr val="tx2"/>
                    </a:solidFill>
                    <a:latin typeface="Cambria Math" panose="02040503050406030204" charset="0"/>
                    <a:cs typeface="Cambria Math" panose="02040503050406030204" charset="0"/>
                  </a:rPr>
                  <a:t>C</a:t>
                </a:r>
                <a:r>
                  <a:rPr lang="zh-CN" altLang="en-US" sz="2000" u="none" strike="noStrike" baseline="0" dirty="0">
                    <a:solidFill>
                      <a:schemeClr val="tx2"/>
                    </a:solidFill>
                    <a:latin typeface="Cambria Math" panose="02040503050406030204" charset="0"/>
                    <a:cs typeface="Cambria Math" panose="02040503050406030204" charset="0"/>
                  </a:rPr>
                  <a:t>的信息，分别记为</a:t>
                </a:r>
                <a14:m>
                  <m:oMath xmlns:m="http://schemas.openxmlformats.org/officeDocument/2006/math">
                    <m:r>
                      <a:rPr lang="en-US" altLang="zh-CN" sz="2000" b="0" i="1" u="none" strike="noStrike" baseline="0" dirty="0">
                        <a:solidFill>
                          <a:schemeClr val="tx2"/>
                        </a:solidFill>
                        <a:latin typeface="Cambria Math" panose="02040503050406030204" charset="0"/>
                        <a:cs typeface="Cambria Math" panose="02040503050406030204" charset="0"/>
                      </a:rPr>
                      <m:t>𝑏</m:t>
                    </m:r>
                    <m:r>
                      <a:rPr lang="zh-CN" altLang="en-US" sz="2000" b="0" i="1" u="none" strike="noStrike" baseline="0" dirty="0">
                        <a:solidFill>
                          <a:schemeClr val="tx2"/>
                        </a:solidFill>
                        <a:latin typeface="Cambria Math" panose="02040503050406030204" charset="0"/>
                        <a:cs typeface="Cambria Math" panose="02040503050406030204" charset="0"/>
                      </a:rPr>
                      <m:t>和</m:t>
                    </m:r>
                    <m:r>
                      <a:rPr lang="en-US" altLang="zh-CN" sz="2000" b="0" i="1" u="none" strike="noStrike" baseline="0" dirty="0">
                        <a:solidFill>
                          <a:schemeClr val="tx2"/>
                        </a:solidFill>
                        <a:latin typeface="Cambria Math" panose="02040503050406030204" charset="0"/>
                        <a:cs typeface="Cambria Math" panose="02040503050406030204" charset="0"/>
                      </a:rPr>
                      <m:t>𝑐</m:t>
                    </m:r>
                  </m:oMath>
                </a14:m>
                <a:r>
                  <a:rPr lang="zh-CN" altLang="en-US" sz="2000" u="none" strike="noStrike" baseline="0" dirty="0">
                    <a:solidFill>
                      <a:schemeClr val="tx2"/>
                    </a:solidFill>
                    <a:latin typeface="Cambria Math" panose="02040503050406030204" charset="0"/>
                    <a:cs typeface="Cambria Math" panose="02040503050406030204" charset="0"/>
                  </a:rPr>
                  <a:t>。</a:t>
                </a:r>
                <a:r>
                  <a:rPr lang="zh-CN" altLang="en-US" sz="2000" b="0" i="0" u="none" strike="noStrike" baseline="0" dirty="0">
                    <a:solidFill>
                      <a:schemeClr val="tx2"/>
                    </a:solidFill>
                    <a:latin typeface="+mn-ea"/>
                    <a:cs typeface="+mn-ea"/>
                  </a:rPr>
                  <a:t>因此，</a:t>
                </a:r>
              </a:p>
            </p:txBody>
          </p:sp>
        </mc:Choice>
        <mc:Fallback xmlns="">
          <p:sp>
            <p:nvSpPr>
              <p:cNvPr id="4" name="文本框 3"/>
              <p:cNvSpPr txBox="1">
                <a:spLocks noRot="1" noChangeAspect="1" noMove="1" noResize="1" noEditPoints="1" noAdjustHandles="1" noChangeArrowheads="1" noChangeShapeType="1" noTextEdit="1"/>
              </p:cNvSpPr>
              <p:nvPr>
                <p:custDataLst>
                  <p:tags r:id="rId6"/>
                </p:custDataLst>
              </p:nvPr>
            </p:nvSpPr>
            <p:spPr>
              <a:xfrm>
                <a:off x="682625" y="1436489"/>
                <a:ext cx="11092180" cy="943528"/>
              </a:xfrm>
              <a:prstGeom prst="rect">
                <a:avLst/>
              </a:prstGeom>
              <a:blipFill>
                <a:blip r:embed="rId7"/>
                <a:stretch>
                  <a:fillRect l="-604" r="-220" b="-11039"/>
                </a:stretch>
              </a:blipFill>
            </p:spPr>
            <p:txBody>
              <a:bodyPr/>
              <a:lstStyle/>
              <a:p>
                <a:r>
                  <a:rPr lang="zh-CN" altLang="en-US">
                    <a:noFill/>
                  </a:rPr>
                  <a:t> </a:t>
                </a:r>
              </a:p>
            </p:txBody>
          </p:sp>
        </mc:Fallback>
      </mc:AlternateContent>
      <p:pic>
        <p:nvPicPr>
          <p:cNvPr id="6" name="图片 5"/>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2097405" y="2598933"/>
            <a:ext cx="7132320" cy="50163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82625" y="3237230"/>
                <a:ext cx="7628255" cy="494238"/>
              </a:xfrm>
              <a:prstGeom prst="rect">
                <a:avLst/>
              </a:prstGeom>
              <a:noFill/>
            </p:spPr>
            <p:txBody>
              <a:bodyPr wrap="square" rtlCol="0" anchor="t">
                <a:spAutoFit/>
              </a:bodyPr>
              <a:lstStyle/>
              <a:p>
                <a:pPr algn="l">
                  <a:lnSpc>
                    <a:spcPct val="150000"/>
                  </a:lnSpc>
                </a:pPr>
                <a:r>
                  <a:rPr lang="zh-CN" altLang="en-US" sz="2000" dirty="0">
                    <a:solidFill>
                      <a:schemeClr val="tx2"/>
                    </a:solidFill>
                    <a:latin typeface="+mn-ea"/>
                    <a:cs typeface="+mn-ea"/>
                    <a:sym typeface="+mn-ea"/>
                  </a:rPr>
                  <a:t>如果</a:t>
                </a:r>
                <a:r>
                  <a:rPr lang="en-US" altLang="zh-CN" sz="2000" dirty="0">
                    <a:solidFill>
                      <a:schemeClr val="tx2"/>
                    </a:solidFill>
                    <a:latin typeface="+mn-ea"/>
                    <a:cs typeface="+mn-ea"/>
                    <a:sym typeface="+mn-ea"/>
                  </a:rPr>
                  <a:t>B</a:t>
                </a:r>
                <a:r>
                  <a:rPr lang="zh-CN" altLang="en-US" sz="2000" dirty="0">
                    <a:solidFill>
                      <a:schemeClr val="tx2"/>
                    </a:solidFill>
                    <a:latin typeface="+mn-ea"/>
                    <a:cs typeface="+mn-ea"/>
                    <a:sym typeface="+mn-ea"/>
                  </a:rPr>
                  <a:t>是一个经济学家，而</a:t>
                </a:r>
                <a:r>
                  <a:rPr lang="en-US" altLang="zh-CN" sz="2000" dirty="0">
                    <a:solidFill>
                      <a:schemeClr val="tx2"/>
                    </a:solidFill>
                    <a:latin typeface="+mn-ea"/>
                    <a:cs typeface="+mn-ea"/>
                    <a:sym typeface="+mn-ea"/>
                  </a:rPr>
                  <a:t>C </a:t>
                </a:r>
                <a:r>
                  <a:rPr lang="zh-CN" altLang="en-US" sz="2000" dirty="0">
                    <a:solidFill>
                      <a:schemeClr val="tx2"/>
                    </a:solidFill>
                    <a:latin typeface="+mn-ea"/>
                    <a:cs typeface="+mn-ea"/>
                    <a:sym typeface="+mn-ea"/>
                  </a:rPr>
                  <a:t>是一个普通人</a:t>
                </a:r>
                <a:r>
                  <a:rPr lang="zh-CN" sz="2000" dirty="0">
                    <a:solidFill>
                      <a:schemeClr val="tx2"/>
                    </a:solidFill>
                    <a:latin typeface="+mn-ea"/>
                    <a:cs typeface="+mn-ea"/>
                    <a:sym typeface="+mn-ea"/>
                  </a:rPr>
                  <a:t>，则有，</a:t>
                </a:r>
                <a14:m>
                  <m:oMath xmlns:m="http://schemas.openxmlformats.org/officeDocument/2006/math">
                    <m:sSub>
                      <m:sSubPr>
                        <m:ctrlPr>
                          <a:rPr lang="en-US" altLang="zh-CN" sz="2000" i="1" dirty="0">
                            <a:solidFill>
                              <a:schemeClr val="tx2"/>
                            </a:solidFill>
                            <a:latin typeface="Cambria Math" panose="02040503050406030204" pitchFamily="18" charset="0"/>
                            <a:cs typeface="Cambria Math" panose="02040503050406030204" charset="0"/>
                            <a:sym typeface="+mn-ea"/>
                          </a:rPr>
                        </m:ctrlPr>
                      </m:sSubPr>
                      <m:e>
                        <m:r>
                          <a:rPr lang="en-US" altLang="zh-CN" sz="2000" i="1" dirty="0">
                            <a:solidFill>
                              <a:schemeClr val="tx2"/>
                            </a:solidFill>
                            <a:latin typeface="Cambria Math" panose="02040503050406030204" charset="0"/>
                            <a:cs typeface="Cambria Math" panose="02040503050406030204" charset="0"/>
                            <a:sym typeface="+mn-ea"/>
                          </a:rPr>
                          <m:t>𝜆</m:t>
                        </m:r>
                      </m:e>
                      <m:sub>
                        <m:r>
                          <a:rPr lang="en-US" altLang="zh-CN" sz="2000" i="1" dirty="0">
                            <a:solidFill>
                              <a:schemeClr val="tx2"/>
                            </a:solidFill>
                            <a:latin typeface="Cambria Math" panose="02040503050406030204" charset="0"/>
                            <a:cs typeface="Cambria Math" panose="02040503050406030204" charset="0"/>
                            <a:sym typeface="+mn-ea"/>
                          </a:rPr>
                          <m:t>1</m:t>
                        </m:r>
                      </m:sub>
                    </m:sSub>
                    <m:r>
                      <a:rPr lang="en-US" altLang="zh-CN" sz="2000" i="1" dirty="0">
                        <a:solidFill>
                          <a:schemeClr val="tx2"/>
                        </a:solidFill>
                        <a:latin typeface="Cambria Math" panose="02040503050406030204" charset="0"/>
                        <a:cs typeface="Cambria Math" panose="02040503050406030204" charset="0"/>
                        <a:sym typeface="+mn-ea"/>
                      </a:rPr>
                      <m:t>&gt;</m:t>
                    </m:r>
                    <m:sSub>
                      <m:sSubPr>
                        <m:ctrlPr>
                          <a:rPr lang="en-US" altLang="zh-CN" sz="2000" i="1" dirty="0">
                            <a:solidFill>
                              <a:schemeClr val="tx2"/>
                            </a:solidFill>
                            <a:latin typeface="Cambria Math" panose="02040503050406030204" pitchFamily="18" charset="0"/>
                            <a:cs typeface="Cambria Math" panose="02040503050406030204" charset="0"/>
                            <a:sym typeface="+mn-ea"/>
                          </a:rPr>
                        </m:ctrlPr>
                      </m:sSubPr>
                      <m:e>
                        <m:r>
                          <a:rPr lang="en-US" altLang="zh-CN" sz="2000" i="1" dirty="0">
                            <a:solidFill>
                              <a:schemeClr val="tx2"/>
                            </a:solidFill>
                            <a:latin typeface="Cambria Math" panose="02040503050406030204" charset="0"/>
                            <a:cs typeface="Cambria Math" panose="02040503050406030204" charset="0"/>
                            <a:sym typeface="+mn-ea"/>
                          </a:rPr>
                          <m:t>𝜆</m:t>
                        </m:r>
                      </m:e>
                      <m:sub>
                        <m:r>
                          <a:rPr lang="en-US" altLang="zh-CN" sz="2000" i="1" dirty="0">
                            <a:solidFill>
                              <a:schemeClr val="tx2"/>
                            </a:solidFill>
                            <a:latin typeface="Cambria Math" panose="02040503050406030204" charset="0"/>
                            <a:cs typeface="Cambria Math" panose="02040503050406030204" charset="0"/>
                            <a:sym typeface="+mn-ea"/>
                          </a:rPr>
                          <m:t>2</m:t>
                        </m:r>
                      </m:sub>
                    </m:sSub>
                    <m:r>
                      <a:rPr lang="en-US" altLang="zh-CN" sz="2000" i="1" dirty="0">
                        <a:solidFill>
                          <a:schemeClr val="tx2"/>
                        </a:solidFill>
                        <a:latin typeface="Cambria Math" panose="02040503050406030204" charset="0"/>
                        <a:cs typeface="Cambria Math" panose="02040503050406030204" charset="0"/>
                        <a:sym typeface="+mn-ea"/>
                      </a:rPr>
                      <m:t>&gt;0</m:t>
                    </m:r>
                  </m:oMath>
                </a14:m>
                <a:r>
                  <a:rPr lang="zh-CN" altLang="en-US" sz="2000" dirty="0">
                    <a:solidFill>
                      <a:schemeClr val="tx2"/>
                    </a:solidFill>
                    <a:latin typeface="Cambria Math" panose="02040503050406030204" charset="0"/>
                    <a:cs typeface="Cambria Math" panose="02040503050406030204" charset="0"/>
                    <a:sym typeface="+mn-ea"/>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682625" y="3237230"/>
                <a:ext cx="7628255" cy="494238"/>
              </a:xfrm>
              <a:prstGeom prst="rect">
                <a:avLst/>
              </a:prstGeom>
              <a:blipFill>
                <a:blip r:embed="rId9"/>
                <a:stretch>
                  <a:fillRect l="-879" b="-1851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D7624A7E-694A-5B6C-4406-FA72760E4207}"/>
              </a:ext>
            </a:extLst>
          </p:cNvPr>
          <p:cNvSpPr>
            <a:spLocks noGrp="1"/>
          </p:cNvSpPr>
          <p:nvPr>
            <p:ph type="title"/>
          </p:nvPr>
        </p:nvSpPr>
        <p:spPr/>
        <p:txBody>
          <a:bodyPr/>
          <a:lstStyle/>
          <a:p>
            <a:r>
              <a:rPr lang="zh-CN" altLang="en-US" dirty="0"/>
              <a:t>单个神经元如何感知信息</a:t>
            </a:r>
          </a:p>
        </p:txBody>
      </p:sp>
      <p:pic>
        <p:nvPicPr>
          <p:cNvPr id="3" name="图片 2">
            <a:extLst>
              <a:ext uri="{FF2B5EF4-FFF2-40B4-BE49-F238E27FC236}">
                <a16:creationId xmlns:a16="http://schemas.microsoft.com/office/drawing/2014/main" id="{3028F7BF-965C-BE08-2E06-3501E33E2564}"/>
              </a:ext>
            </a:extLst>
          </p:cNvPr>
          <p:cNvPicPr>
            <a:picLocks noChangeAspect="1"/>
          </p:cNvPicPr>
          <p:nvPr/>
        </p:nvPicPr>
        <p:blipFill>
          <a:blip r:embed="rId10"/>
          <a:stretch>
            <a:fillRect/>
          </a:stretch>
        </p:blipFill>
        <p:spPr>
          <a:xfrm>
            <a:off x="4094901" y="3957780"/>
            <a:ext cx="3622410" cy="15981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4870-B880-F5F3-B99E-2483B28FDCE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9373CC-C998-7990-5A8F-A30D4A57C557}"/>
              </a:ext>
            </a:extLst>
          </p:cNvPr>
          <p:cNvSpPr>
            <a:spLocks noGrp="1"/>
          </p:cNvSpPr>
          <p:nvPr>
            <p:ph type="title"/>
          </p:nvPr>
        </p:nvSpPr>
        <p:spPr>
          <a:xfrm>
            <a:off x="381242" y="2844289"/>
            <a:ext cx="11429516" cy="761979"/>
          </a:xfrm>
        </p:spPr>
        <p:txBody>
          <a:bodyPr/>
          <a:lstStyle/>
          <a:p>
            <a:pPr algn="ctr"/>
            <a:r>
              <a:rPr lang="zh-CN" altLang="en-US" dirty="0"/>
              <a:t>人工智能是什么？</a:t>
            </a:r>
          </a:p>
        </p:txBody>
      </p:sp>
    </p:spTree>
    <p:extLst>
      <p:ext uri="{BB962C8B-B14F-4D97-AF65-F5344CB8AC3E}">
        <p14:creationId xmlns:p14="http://schemas.microsoft.com/office/powerpoint/2010/main" val="3078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单个神经元如何感知信息：权重</a:t>
            </a:r>
          </a:p>
        </p:txBody>
      </p:sp>
      <p:pic>
        <p:nvPicPr>
          <p:cNvPr id="8" name="图片 7"/>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blip>
          <a:stretch>
            <a:fillRect/>
          </a:stretch>
        </p:blipFill>
        <p:spPr>
          <a:xfrm>
            <a:off x="816997" y="1586881"/>
            <a:ext cx="5528558" cy="2676524"/>
          </a:xfrm>
          <a:prstGeom prst="rect">
            <a:avLst/>
          </a:prstGeom>
        </p:spPr>
      </p:pic>
      <p:pic>
        <p:nvPicPr>
          <p:cNvPr id="10" name="图片 9"/>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6636385" y="2234247"/>
            <a:ext cx="3744081" cy="1278573"/>
          </a:xfrm>
          <a:prstGeom prst="rect">
            <a:avLst/>
          </a:prstGeom>
        </p:spPr>
      </p:pic>
      <p:pic>
        <p:nvPicPr>
          <p:cNvPr id="12" name="图片 11"/>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3806190" y="4572000"/>
            <a:ext cx="5160645" cy="466090"/>
          </a:xfrm>
          <a:prstGeom prst="rect">
            <a:avLst/>
          </a:prstGeom>
        </p:spPr>
      </p:pic>
      <p:sp>
        <p:nvSpPr>
          <p:cNvPr id="2" name="文本框 1"/>
          <p:cNvSpPr txBox="1"/>
          <p:nvPr/>
        </p:nvSpPr>
        <p:spPr>
          <a:xfrm>
            <a:off x="567690" y="817880"/>
            <a:ext cx="9508490" cy="46037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t>我们可以把这类收集信息的方式推广到一般的形式</a:t>
            </a:r>
          </a:p>
        </p:txBody>
      </p:sp>
      <p:sp>
        <p:nvSpPr>
          <p:cNvPr id="3" name="文本框 2"/>
          <p:cNvSpPr txBox="1"/>
          <p:nvPr/>
        </p:nvSpPr>
        <p:spPr>
          <a:xfrm>
            <a:off x="965200" y="4572000"/>
            <a:ext cx="3296285" cy="460375"/>
          </a:xfrm>
          <a:prstGeom prst="rect">
            <a:avLst/>
          </a:prstGeom>
          <a:noFill/>
        </p:spPr>
        <p:txBody>
          <a:bodyPr wrap="square" rtlCol="0">
            <a:spAutoFit/>
          </a:bodyPr>
          <a:lstStyle/>
          <a:p>
            <a:r>
              <a:rPr lang="zh-CN" altLang="en-US" sz="2400">
                <a:latin typeface="华文宋体" panose="02010600040101010101" charset="-122"/>
                <a:ea typeface="华文宋体" panose="02010600040101010101" charset="-122"/>
              </a:rPr>
              <a:t>单个神经元的输出为</a:t>
            </a:r>
          </a:p>
        </p:txBody>
      </p:sp>
      <p:pic>
        <p:nvPicPr>
          <p:cNvPr id="4" name="图片 3">
            <a:extLst>
              <a:ext uri="{FF2B5EF4-FFF2-40B4-BE49-F238E27FC236}">
                <a16:creationId xmlns:a16="http://schemas.microsoft.com/office/drawing/2014/main" id="{2271D1F8-401B-A2ED-073D-977C9ABF8114}"/>
              </a:ext>
            </a:extLst>
          </p:cNvPr>
          <p:cNvPicPr>
            <a:picLocks noChangeAspect="1"/>
          </p:cNvPicPr>
          <p:nvPr/>
        </p:nvPicPr>
        <p:blipFill>
          <a:blip r:embed="rId9"/>
          <a:stretch>
            <a:fillRect/>
          </a:stretch>
        </p:blipFill>
        <p:spPr>
          <a:xfrm>
            <a:off x="4577501" y="5222885"/>
            <a:ext cx="2369399" cy="104532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a:t>
            </a:r>
          </a:p>
        </p:txBody>
      </p:sp>
      <p:pic>
        <p:nvPicPr>
          <p:cNvPr id="4" name="图片 3"/>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868680" y="1263093"/>
            <a:ext cx="10454640" cy="5164683"/>
          </a:xfrm>
          <a:prstGeom prst="rect">
            <a:avLst/>
          </a:prstGeom>
        </p:spPr>
      </p:pic>
      <p:sp>
        <p:nvSpPr>
          <p:cNvPr id="5" name="文本框 4"/>
          <p:cNvSpPr txBox="1"/>
          <p:nvPr/>
        </p:nvSpPr>
        <p:spPr>
          <a:xfrm>
            <a:off x="522605" y="802640"/>
            <a:ext cx="10013950" cy="46037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400"/>
              <a:t>简单地把多个神经元堆在一起，我们就可以得到单层神经网络</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单层神经网络：矩阵形式</a:t>
            </a:r>
          </a:p>
        </p:txBody>
      </p:sp>
      <p:pic>
        <p:nvPicPr>
          <p:cNvPr id="2" name="图片 1"/>
          <p:cNvPicPr>
            <a:picLocks noChangeAspect="1"/>
          </p:cNvPicPr>
          <p:nvPr>
            <p:custDataLst>
              <p:tags r:id="rId2"/>
            </p:custDataLst>
          </p:nvPr>
        </p:nvPicPr>
        <p:blipFill>
          <a:blip r:embed="rId9">
            <a:clrChange>
              <a:clrFrom>
                <a:srgbClr val="FFFFFF">
                  <a:alpha val="100000"/>
                </a:srgbClr>
              </a:clrFrom>
              <a:clrTo>
                <a:srgbClr val="FFFFFF">
                  <a:alpha val="100000"/>
                  <a:alpha val="0"/>
                </a:srgbClr>
              </a:clrTo>
            </a:clrChange>
          </a:blip>
          <a:stretch>
            <a:fillRect/>
          </a:stretch>
        </p:blipFill>
        <p:spPr>
          <a:xfrm>
            <a:off x="592455" y="1305560"/>
            <a:ext cx="5341620" cy="2639060"/>
          </a:xfrm>
          <a:prstGeom prst="rect">
            <a:avLst/>
          </a:prstGeom>
        </p:spPr>
      </p:pic>
      <p:pic>
        <p:nvPicPr>
          <p:cNvPr id="3" name="图片 2"/>
          <p:cNvPicPr>
            <a:picLocks noChangeAspect="1"/>
          </p:cNvPicPr>
          <p:nvPr>
            <p:custDataLst>
              <p:tags r:id="rId3"/>
            </p:custDataLst>
          </p:nvPr>
        </p:nvPicPr>
        <p:blipFill>
          <a:blip r:embed="rId10">
            <a:clrChange>
              <a:clrFrom>
                <a:srgbClr val="FFFFFF">
                  <a:alpha val="100000"/>
                </a:srgbClr>
              </a:clrFrom>
              <a:clrTo>
                <a:srgbClr val="FFFFFF">
                  <a:alpha val="100000"/>
                  <a:alpha val="0"/>
                </a:srgbClr>
              </a:clrTo>
            </a:clrChange>
          </a:blip>
          <a:stretch>
            <a:fillRect/>
          </a:stretch>
        </p:blipFill>
        <p:spPr>
          <a:xfrm>
            <a:off x="6366510" y="1441450"/>
            <a:ext cx="3943985" cy="2591435"/>
          </a:xfrm>
          <a:prstGeom prst="rect">
            <a:avLst/>
          </a:prstGeom>
        </p:spPr>
      </p:pic>
      <p:pic>
        <p:nvPicPr>
          <p:cNvPr id="7" name="图片 6"/>
          <p:cNvPicPr>
            <a:picLocks noChangeAspect="1"/>
          </p:cNvPicPr>
          <p:nvPr>
            <p:custDataLst>
              <p:tags r:id="rId4"/>
            </p:custDataLst>
          </p:nvPr>
        </p:nvPicPr>
        <p:blipFill>
          <a:blip r:embed="rId11">
            <a:clrChange>
              <a:clrFrom>
                <a:srgbClr val="FFFFFF">
                  <a:alpha val="100000"/>
                </a:srgbClr>
              </a:clrFrom>
              <a:clrTo>
                <a:srgbClr val="FFFFFF">
                  <a:alpha val="100000"/>
                  <a:alpha val="0"/>
                </a:srgbClr>
              </a:clrTo>
            </a:clrChange>
          </a:blip>
          <a:stretch>
            <a:fillRect/>
          </a:stretch>
        </p:blipFill>
        <p:spPr>
          <a:xfrm>
            <a:off x="1393190" y="4605020"/>
            <a:ext cx="2924175" cy="591057"/>
          </a:xfrm>
          <a:prstGeom prst="rect">
            <a:avLst/>
          </a:prstGeom>
        </p:spPr>
      </p:pic>
      <p:sp>
        <p:nvSpPr>
          <p:cNvPr id="10" name="文本框 9"/>
          <p:cNvSpPr txBox="1"/>
          <p:nvPr>
            <p:custDataLst>
              <p:tags r:id="rId5"/>
            </p:custDataLst>
          </p:nvPr>
        </p:nvSpPr>
        <p:spPr>
          <a:xfrm>
            <a:off x="322580" y="4075430"/>
            <a:ext cx="2954020" cy="398780"/>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000" dirty="0"/>
              <a:t>神经网络的高维输出：</a:t>
            </a:r>
          </a:p>
        </p:txBody>
      </p:sp>
      <p:pic>
        <p:nvPicPr>
          <p:cNvPr id="12" name="图片 11"/>
          <p:cNvPicPr>
            <a:picLocks noChangeAspect="1"/>
          </p:cNvPicPr>
          <p:nvPr>
            <p:custDataLst>
              <p:tags r:id="rId6"/>
            </p:custDataLst>
          </p:nvPr>
        </p:nvPicPr>
        <p:blipFill>
          <a:blip r:embed="rId12">
            <a:clrChange>
              <a:clrFrom>
                <a:srgbClr val="FFFFFF">
                  <a:alpha val="100000"/>
                </a:srgbClr>
              </a:clrFrom>
              <a:clrTo>
                <a:srgbClr val="FFFFFF">
                  <a:alpha val="100000"/>
                  <a:alpha val="0"/>
                </a:srgbClr>
              </a:clrTo>
            </a:clrChange>
          </a:blip>
          <a:stretch>
            <a:fillRect/>
          </a:stretch>
        </p:blipFill>
        <p:spPr>
          <a:xfrm>
            <a:off x="6299835" y="4574540"/>
            <a:ext cx="5760085" cy="408940"/>
          </a:xfrm>
          <a:prstGeom prst="rect">
            <a:avLst/>
          </a:prstGeom>
        </p:spPr>
      </p:pic>
      <p:sp>
        <p:nvSpPr>
          <p:cNvPr id="6" name="文本框 5"/>
          <p:cNvSpPr txBox="1"/>
          <p:nvPr/>
        </p:nvSpPr>
        <p:spPr>
          <a:xfrm>
            <a:off x="5906770" y="859790"/>
            <a:ext cx="28067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参数的矩阵形式</a:t>
            </a:r>
          </a:p>
        </p:txBody>
      </p:sp>
      <p:sp>
        <p:nvSpPr>
          <p:cNvPr id="8" name="文本框 7"/>
          <p:cNvSpPr txBox="1"/>
          <p:nvPr/>
        </p:nvSpPr>
        <p:spPr>
          <a:xfrm>
            <a:off x="322580" y="806450"/>
            <a:ext cx="28067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单层神经网络</a:t>
            </a:r>
          </a:p>
        </p:txBody>
      </p:sp>
      <mc:AlternateContent xmlns:mc="http://schemas.openxmlformats.org/markup-compatibility/2006" xmlns:a14="http://schemas.microsoft.com/office/drawing/2010/main">
        <mc:Choice Requires="a14">
          <p:sp>
            <p:nvSpPr>
              <p:cNvPr id="13" name="文本框 12"/>
              <p:cNvSpPr txBox="1"/>
              <p:nvPr>
                <p:custDataLst>
                  <p:tags r:id="rId7"/>
                </p:custDataLst>
              </p:nvPr>
            </p:nvSpPr>
            <p:spPr>
              <a:xfrm>
                <a:off x="5906770" y="4075430"/>
                <a:ext cx="2806700" cy="3683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i="1">
                        <a:latin typeface="Cambria Math" panose="02040503050406030204" charset="0"/>
                        <a:ea typeface="MS Mincho" charset="0"/>
                        <a:cs typeface="Cambria Math" panose="02040503050406030204" charset="0"/>
                      </a:rPr>
                      <m:t>∘</m:t>
                    </m:r>
                  </m:oMath>
                </a14:m>
                <a:r>
                  <a:rPr lang="en-US" altLang="zh-CN">
                    <a:latin typeface="+mn-ea"/>
                    <a:cs typeface="+mn-ea"/>
                  </a:rPr>
                  <a:t> </a:t>
                </a:r>
                <a:r>
                  <a:rPr lang="zh-CN" altLang="en-US">
                    <a:latin typeface="+mn-ea"/>
                    <a:cs typeface="+mn-ea"/>
                  </a:rPr>
                  <a:t>表示对每个元素作用：</a:t>
                </a:r>
              </a:p>
            </p:txBody>
          </p:sp>
        </mc:Choice>
        <mc:Fallback xmlns="">
          <p:sp>
            <p:nvSpPr>
              <p:cNvPr id="13" name="文本框 12"/>
              <p:cNvSpPr txBox="1">
                <a:spLocks noRot="1" noChangeAspect="1" noMove="1" noResize="1" noEditPoints="1" noAdjustHandles="1" noChangeArrowheads="1" noChangeShapeType="1" noTextEdit="1"/>
              </p:cNvSpPr>
              <p:nvPr>
                <p:custDataLst>
                  <p:tags r:id="rId13"/>
                </p:custDataLst>
              </p:nvPr>
            </p:nvSpPr>
            <p:spPr>
              <a:xfrm>
                <a:off x="5906770" y="4075430"/>
                <a:ext cx="2806700" cy="368300"/>
              </a:xfrm>
              <a:prstGeom prst="rect">
                <a:avLst/>
              </a:prstGeom>
              <a:blipFill rotWithShape="1">
                <a:blip r:embed="rId14"/>
                <a:stretch>
                  <a:fillRect r="-928"/>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单层神经网络：设计功能</a:t>
            </a:r>
          </a:p>
        </p:txBody>
      </p:sp>
      <mc:AlternateContent xmlns:mc="http://schemas.openxmlformats.org/markup-compatibility/2006" xmlns:a14="http://schemas.microsoft.com/office/drawing/2010/main">
        <mc:Choice Requires="a14">
          <p:sp>
            <p:nvSpPr>
              <p:cNvPr id="4" name="文本框 3"/>
              <p:cNvSpPr txBox="1"/>
              <p:nvPr>
                <p:custDataLst>
                  <p:tags r:id="rId2"/>
                </p:custDataLst>
              </p:nvPr>
            </p:nvSpPr>
            <p:spPr>
              <a:xfrm>
                <a:off x="6960850" y="3098290"/>
                <a:ext cx="1588958" cy="400110"/>
              </a:xfrm>
              <a:prstGeom prst="rect">
                <a:avLst/>
              </a:prstGeom>
              <a:noFill/>
            </p:spPr>
            <p:txBody>
              <a:bodyPr wrap="square" rtlCol="0">
                <a:spAutoFit/>
              </a:bodyPr>
              <a:lstStyle/>
              <a:p>
                <a:pPr algn="l"/>
                <a:r>
                  <a:rPr lang="en-US" altLang="zh-CN" sz="2000" dirty="0"/>
                  <a:t>Not: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m:t>
                    </m:r>
                  </m:oMath>
                </a14:m>
                <a:r>
                  <a:rPr lang="en-US" altLang="zh-CN" sz="2000" dirty="0"/>
                  <a:t>0</a:t>
                </a:r>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custDataLst>
                  <p:tags r:id="rId9"/>
                </p:custDataLst>
              </p:nvPr>
            </p:nvSpPr>
            <p:spPr>
              <a:xfrm>
                <a:off x="6960850" y="3098290"/>
                <a:ext cx="1588958" cy="400110"/>
              </a:xfrm>
              <a:prstGeom prst="rect">
                <a:avLst/>
              </a:prstGeom>
              <a:blipFill rotWithShape="1">
                <a:blip r:embed="rId10"/>
                <a:stretch>
                  <a:fillRect l="-39" t="-31" r="11"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custDataLst>
                  <p:tags r:id="rId3"/>
                </p:custDataLst>
              </p:nvPr>
            </p:nvSpPr>
            <p:spPr>
              <a:xfrm>
                <a:off x="4172169" y="3700270"/>
                <a:ext cx="2870615" cy="52322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solidFill>
                            <a:schemeClr val="tx2"/>
                          </a:solidFill>
                          <a:latin typeface="Cambria Math" panose="02040503050406030204" charset="0"/>
                        </a:rPr>
                        <m:t>𝜎</m:t>
                      </m:r>
                      <m:d>
                        <m:dPr>
                          <m:ctrlPr>
                            <a:rPr lang="en-US" altLang="zh-CN" sz="2800" b="0" i="1" smtClean="0">
                              <a:solidFill>
                                <a:schemeClr val="tx2"/>
                              </a:solidFill>
                              <a:latin typeface="Cambria Math" panose="02040503050406030204" pitchFamily="18" charset="0"/>
                            </a:rPr>
                          </m:ctrlPr>
                        </m:dPr>
                        <m:e>
                          <m:r>
                            <a:rPr lang="en-US" altLang="zh-CN" sz="2800" b="0" i="1" smtClean="0">
                              <a:solidFill>
                                <a:schemeClr val="tx2"/>
                              </a:solidFill>
                              <a:latin typeface="Cambria Math" panose="02040503050406030204" charset="0"/>
                            </a:rPr>
                            <m:t>𝑥</m:t>
                          </m:r>
                        </m:e>
                      </m:d>
                      <m:r>
                        <a:rPr lang="en-US" altLang="zh-CN" sz="2800" b="0" i="1" smtClean="0">
                          <a:solidFill>
                            <a:schemeClr val="tx2"/>
                          </a:solidFill>
                          <a:latin typeface="Cambria Math" panose="02040503050406030204" charset="0"/>
                        </a:rPr>
                        <m:t>=−</m:t>
                      </m:r>
                      <m:r>
                        <a:rPr lang="en-US" altLang="zh-CN" sz="2800" b="0" i="1" smtClean="0">
                          <a:solidFill>
                            <a:schemeClr val="tx2"/>
                          </a:solidFill>
                          <a:latin typeface="Cambria Math" panose="02040503050406030204" charset="0"/>
                        </a:rPr>
                        <m:t>𝑥</m:t>
                      </m:r>
                    </m:oMath>
                  </m:oMathPara>
                </a14:m>
                <a:endParaRPr lang="zh-CN" altLang="en-US" sz="2800" dirty="0">
                  <a:solidFill>
                    <a:schemeClr val="tx2"/>
                  </a:solidFill>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11"/>
                </p:custDataLst>
              </p:nvPr>
            </p:nvSpPr>
            <p:spPr>
              <a:xfrm>
                <a:off x="4172169" y="3700270"/>
                <a:ext cx="2870615" cy="523220"/>
              </a:xfrm>
              <a:prstGeom prst="rect">
                <a:avLst/>
              </a:prstGeom>
              <a:blipFill rotWithShape="1">
                <a:blip r:embed="rId12"/>
                <a:stretch>
                  <a:fillRect l="-8" t="-24" r="22" b="20"/>
                </a:stretch>
              </a:blipFill>
            </p:spPr>
            <p:txBody>
              <a:bodyPr/>
              <a:lstStyle/>
              <a:p>
                <a:r>
                  <a:rPr lang="zh-CN" altLang="en-US">
                    <a:noFill/>
                  </a:rPr>
                  <a:t> </a:t>
                </a:r>
              </a:p>
            </p:txBody>
          </p:sp>
        </mc:Fallback>
      </mc:AlternateContent>
      <p:sp>
        <p:nvSpPr>
          <p:cNvPr id="15" name="文本框 14"/>
          <p:cNvSpPr txBox="1"/>
          <p:nvPr>
            <p:custDataLst>
              <p:tags r:id="rId4"/>
            </p:custDataLst>
          </p:nvPr>
        </p:nvSpPr>
        <p:spPr>
          <a:xfrm>
            <a:off x="334373" y="4477972"/>
            <a:ext cx="11684834" cy="1753235"/>
          </a:xfrm>
          <a:prstGeom prst="rect">
            <a:avLst/>
          </a:prstGeom>
          <a:noFill/>
        </p:spPr>
        <p:txBody>
          <a:bodyPr wrap="square">
            <a:spAutoFit/>
          </a:bodyPr>
          <a:lstStyle/>
          <a:p>
            <a:pPr>
              <a:lnSpc>
                <a:spcPct val="150000"/>
              </a:lnSpc>
            </a:pPr>
            <a:r>
              <a:rPr lang="en-US" altLang="zh-CN" sz="1800" dirty="0">
                <a:solidFill>
                  <a:schemeClr val="tx2"/>
                </a:solidFill>
              </a:rPr>
              <a:t>The Dartmouth Conference of 1956 was organized by Marvin Minsky, John McCarthy and two senior scientists: Claude Shannon and Nathan Rochester of IBM. The proposal for the conference included this assertion: </a:t>
            </a:r>
            <a:r>
              <a:rPr lang="en-US" altLang="zh-CN" b="1" dirty="0">
                <a:solidFill>
                  <a:schemeClr val="tx2"/>
                </a:solidFill>
              </a:rPr>
              <a:t>"every aspect of learning or any other feature of intelligence can be so precisely described that a machine can be made to simulate it"</a:t>
            </a:r>
            <a:r>
              <a:rPr lang="en-US" altLang="zh-CN" sz="1800" dirty="0">
                <a:solidFill>
                  <a:schemeClr val="tx2"/>
                </a:solidFill>
              </a:rPr>
              <a:t>.</a:t>
            </a:r>
          </a:p>
        </p:txBody>
      </p:sp>
      <mc:AlternateContent xmlns:mc="http://schemas.openxmlformats.org/markup-compatibility/2006" xmlns:a14="http://schemas.microsoft.com/office/drawing/2010/main">
        <mc:Choice Requires="a14">
          <p:sp>
            <p:nvSpPr>
              <p:cNvPr id="9" name="文本框 8"/>
              <p:cNvSpPr txBox="1"/>
              <p:nvPr>
                <p:custDataLst>
                  <p:tags r:id="rId5"/>
                </p:custDataLst>
              </p:nvPr>
            </p:nvSpPr>
            <p:spPr>
              <a:xfrm>
                <a:off x="2665710" y="3098154"/>
                <a:ext cx="1588958" cy="400110"/>
              </a:xfrm>
              <a:prstGeom prst="rect">
                <a:avLst/>
              </a:prstGeom>
              <a:noFill/>
            </p:spPr>
            <p:txBody>
              <a:bodyPr wrap="square" rtlCol="0">
                <a:spAutoFit/>
              </a:bodyPr>
              <a:lstStyle/>
              <a:p>
                <a:pPr algn="l"/>
                <a:r>
                  <a:rPr lang="en-US" altLang="zh-CN" sz="2000" dirty="0"/>
                  <a:t>AND: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=2</m:t>
                    </m:r>
                  </m:oMath>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custDataLst>
                  <p:tags r:id="rId13"/>
                </p:custDataLst>
              </p:nvPr>
            </p:nvSpPr>
            <p:spPr>
              <a:xfrm>
                <a:off x="2665710" y="3098154"/>
                <a:ext cx="1588958" cy="400110"/>
              </a:xfrm>
              <a:prstGeom prst="rect">
                <a:avLst/>
              </a:prstGeom>
              <a:blipFill rotWithShape="1">
                <a:blip r:embed="rId14"/>
                <a:stretch>
                  <a:fillRect l="-39" t="-156" r="11" b="12"/>
                </a:stretch>
              </a:blipFill>
            </p:spPr>
            <p:txBody>
              <a:bodyPr/>
              <a:lstStyle/>
              <a:p>
                <a:r>
                  <a:rPr lang="zh-CN" altLang="en-US">
                    <a:noFill/>
                  </a:rPr>
                  <a:t> </a:t>
                </a:r>
              </a:p>
            </p:txBody>
          </p:sp>
        </mc:Fallback>
      </mc:AlternateContent>
      <p:pic>
        <p:nvPicPr>
          <p:cNvPr id="14" name="图片 13"/>
          <p:cNvPicPr>
            <a:picLocks noChangeAspect="1"/>
          </p:cNvPicPr>
          <p:nvPr>
            <p:custDataLst>
              <p:tags r:id="rId6"/>
            </p:custDataLst>
          </p:nvPr>
        </p:nvPicPr>
        <p:blipFill>
          <a:blip r:embed="rId15">
            <a:clrChange>
              <a:clrFrom>
                <a:srgbClr val="FFFFFF">
                  <a:alpha val="100000"/>
                </a:srgbClr>
              </a:clrFrom>
              <a:clrTo>
                <a:srgbClr val="FFFFFF">
                  <a:alpha val="100000"/>
                  <a:alpha val="0"/>
                </a:srgbClr>
              </a:clrTo>
            </a:clrChange>
          </a:blip>
          <a:stretch>
            <a:fillRect/>
          </a:stretch>
        </p:blipFill>
        <p:spPr>
          <a:xfrm>
            <a:off x="3401695" y="1538451"/>
            <a:ext cx="4064635" cy="1296670"/>
          </a:xfrm>
          <a:prstGeom prst="rect">
            <a:avLst/>
          </a:prstGeom>
        </p:spPr>
      </p:pic>
      <mc:AlternateContent xmlns:mc="http://schemas.openxmlformats.org/markup-compatibility/2006" xmlns:a14="http://schemas.microsoft.com/office/drawing/2010/main">
        <mc:Choice Requires="a14">
          <p:sp>
            <p:nvSpPr>
              <p:cNvPr id="16" name="文本框 15"/>
              <p:cNvSpPr txBox="1"/>
              <p:nvPr>
                <p:custDataLst>
                  <p:tags r:id="rId7"/>
                </p:custDataLst>
              </p:nvPr>
            </p:nvSpPr>
            <p:spPr>
              <a:xfrm>
                <a:off x="4813352" y="3098237"/>
                <a:ext cx="1588958" cy="400110"/>
              </a:xfrm>
              <a:prstGeom prst="rect">
                <a:avLst/>
              </a:prstGeom>
              <a:noFill/>
            </p:spPr>
            <p:txBody>
              <a:bodyPr wrap="square" rtlCol="0">
                <a:spAutoFit/>
              </a:bodyPr>
              <a:lstStyle/>
              <a:p>
                <a:pPr algn="l"/>
                <a:r>
                  <a:rPr lang="en-US" altLang="zh-CN" sz="2000" dirty="0"/>
                  <a:t>Or: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=1</m:t>
                    </m:r>
                  </m:oMath>
                </a14:m>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custDataLst>
                  <p:tags r:id="rId16"/>
                </p:custDataLst>
              </p:nvPr>
            </p:nvSpPr>
            <p:spPr>
              <a:xfrm>
                <a:off x="4813352" y="3098237"/>
                <a:ext cx="1588958" cy="400110"/>
              </a:xfrm>
              <a:prstGeom prst="rect">
                <a:avLst/>
              </a:prstGeom>
              <a:blipFill rotWithShape="1">
                <a:blip r:embed="rId17"/>
                <a:stretch>
                  <a:fillRect l="-3" t="-18" r="15"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66115" y="994410"/>
                <a:ext cx="5276850" cy="47752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考虑输入是两维的，</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1</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2</m:t>
                        </m:r>
                      </m:sub>
                    </m:sSub>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{0,1}</m:t>
                        </m:r>
                      </m:e>
                      <m:sup>
                        <m:r>
                          <a:rPr lang="en-US" altLang="zh-CN" sz="2400" i="1">
                            <a:latin typeface="Cambria Math" panose="02040503050406030204" charset="0"/>
                            <a:cs typeface="Cambria Math" panose="02040503050406030204" charset="0"/>
                          </a:rPr>
                          <m:t>2</m:t>
                        </m:r>
                      </m:sup>
                    </m:sSup>
                  </m:oMath>
                </a14:m>
                <a:endParaRPr lang="en-US" altLang="zh-CN" sz="2400" i="1">
                  <a:latin typeface="Cambria Math" panose="02040503050406030204" charset="0"/>
                  <a:cs typeface="Cambria Math" panose="02040503050406030204"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666115" y="994410"/>
                <a:ext cx="5276850" cy="477520"/>
              </a:xfrm>
              <a:prstGeom prst="rect">
                <a:avLst/>
              </a:prstGeom>
              <a:blipFill rotWithShape="1">
                <a:blip r:embed="rId18"/>
                <a:stretch>
                  <a:fillRect/>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单层神经网络：局限性</a:t>
            </a:r>
          </a:p>
        </p:txBody>
      </p:sp>
      <p:pic>
        <p:nvPicPr>
          <p:cNvPr id="2" name="图片 1"/>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3417310" y="1658592"/>
            <a:ext cx="4902096" cy="4603820"/>
          </a:xfrm>
          <a:prstGeom prst="rect">
            <a:avLst/>
          </a:prstGeom>
        </p:spPr>
      </p:pic>
      <p:sp>
        <p:nvSpPr>
          <p:cNvPr id="3" name="文本框 2"/>
          <p:cNvSpPr txBox="1"/>
          <p:nvPr/>
        </p:nvSpPr>
        <p:spPr>
          <a:xfrm>
            <a:off x="481330" y="969010"/>
            <a:ext cx="6607175"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t>单层神经网络是无法做好</a:t>
            </a:r>
            <a:r>
              <a:rPr lang="en-US" altLang="zh-CN" sz="2800"/>
              <a:t>XOR</a:t>
            </a:r>
            <a:r>
              <a:rPr lang="zh-CN" altLang="en-US" sz="2800"/>
              <a:t>问题，</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a:t>
            </a:r>
          </a:p>
        </p:txBody>
      </p:sp>
      <p:pic>
        <p:nvPicPr>
          <p:cNvPr id="5" name="图片 4"/>
          <p:cNvPicPr>
            <a:picLocks noChangeAspect="1"/>
          </p:cNvPicPr>
          <p:nvPr>
            <p:custDataLst>
              <p:tags r:id="rId2"/>
            </p:custDataLst>
          </p:nvPr>
        </p:nvPicPr>
        <p:blipFill>
          <a:blip r:embed="rId5">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2371090" y="1490980"/>
            <a:ext cx="6798310" cy="5080635"/>
          </a:xfrm>
          <a:prstGeom prst="rect">
            <a:avLst/>
          </a:prstGeom>
        </p:spPr>
      </p:pic>
      <p:sp>
        <p:nvSpPr>
          <p:cNvPr id="4" name="文本框 3"/>
          <p:cNvSpPr txBox="1"/>
          <p:nvPr>
            <p:custDataLst>
              <p:tags r:id="rId3"/>
            </p:custDataLst>
          </p:nvPr>
        </p:nvSpPr>
        <p:spPr>
          <a:xfrm>
            <a:off x="481330" y="969010"/>
            <a:ext cx="10443210" cy="521970"/>
          </a:xfrm>
          <a:prstGeom prst="rect">
            <a:avLst/>
          </a:prstGeom>
          <a:noFill/>
        </p:spPr>
        <p:txBody>
          <a:bodyPr wrap="square" rtlCol="0">
            <a:spAutoFit/>
          </a:bodyPr>
          <a:lstStyle/>
          <a:p>
            <a:pPr marL="285750" indent="-285750">
              <a:buFont typeface="Arial" panose="020B0604020202020204" pitchFamily="34" charset="0"/>
              <a:buChar char="•"/>
            </a:pPr>
            <a:r>
              <a:rPr sz="2800"/>
              <a:t>多层神经网络是在一层神经网络的基础上堆叠起来的。</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6532-8CF8-7CC8-893D-9054884D2D4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00B6109-743A-33C4-A287-7A1E05E72C7C}"/>
              </a:ext>
            </a:extLst>
          </p:cNvPr>
          <p:cNvSpPr>
            <a:spLocks noGrp="1"/>
          </p:cNvSpPr>
          <p:nvPr>
            <p:ph type="title"/>
          </p:nvPr>
        </p:nvSpPr>
        <p:spPr/>
        <p:txBody>
          <a:bodyPr/>
          <a:lstStyle/>
          <a:p>
            <a:pPr>
              <a:spcBef>
                <a:spcPts val="0"/>
              </a:spcBef>
              <a:buSzPct val="100000"/>
            </a:pP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多层神经网络</a:t>
            </a:r>
          </a:p>
        </p:txBody>
      </p:sp>
      <p:sp>
        <p:nvSpPr>
          <p:cNvPr id="7" name="文本框 6">
            <a:extLst>
              <a:ext uri="{FF2B5EF4-FFF2-40B4-BE49-F238E27FC236}">
                <a16:creationId xmlns:a16="http://schemas.microsoft.com/office/drawing/2014/main" id="{45ED37E4-B8C7-2058-B7B9-C78B216B115A}"/>
              </a:ext>
            </a:extLst>
          </p:cNvPr>
          <p:cNvSpPr txBox="1"/>
          <p:nvPr>
            <p:custDataLst>
              <p:tags r:id="rId1"/>
            </p:custDataLst>
          </p:nvPr>
        </p:nvSpPr>
        <p:spPr>
          <a:xfrm>
            <a:off x="393700" y="917059"/>
            <a:ext cx="6172200" cy="368300"/>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tx2"/>
                </a:solidFill>
                <a:latin typeface="FandolSong-Regular-Identity-H"/>
              </a:rPr>
              <a:t>两层神经网络</a:t>
            </a:r>
            <a:endParaRPr lang="zh-CN" altLang="en-US" dirty="0">
              <a:solidFill>
                <a:schemeClr val="tx2"/>
              </a:solidFill>
            </a:endParaRPr>
          </a:p>
        </p:txBody>
      </p:sp>
      <p:pic>
        <p:nvPicPr>
          <p:cNvPr id="5" name="图片 4">
            <a:extLst>
              <a:ext uri="{FF2B5EF4-FFF2-40B4-BE49-F238E27FC236}">
                <a16:creationId xmlns:a16="http://schemas.microsoft.com/office/drawing/2014/main" id="{49FE9839-EC18-CB7F-B212-2D47E4FB42ED}"/>
              </a:ext>
            </a:extLst>
          </p:cNvPr>
          <p:cNvPicPr>
            <a:picLocks noChangeAspect="1"/>
          </p:cNvPicPr>
          <p:nvPr/>
        </p:nvPicPr>
        <p:blipFill>
          <a:blip r:embed="rId4"/>
          <a:stretch>
            <a:fillRect/>
          </a:stretch>
        </p:blipFill>
        <p:spPr>
          <a:xfrm>
            <a:off x="4428125" y="1014522"/>
            <a:ext cx="3714390" cy="851833"/>
          </a:xfrm>
          <a:prstGeom prst="rect">
            <a:avLst/>
          </a:prstGeom>
        </p:spPr>
      </p:pic>
      <p:sp>
        <p:nvSpPr>
          <p:cNvPr id="8" name="文本框 7">
            <a:extLst>
              <a:ext uri="{FF2B5EF4-FFF2-40B4-BE49-F238E27FC236}">
                <a16:creationId xmlns:a16="http://schemas.microsoft.com/office/drawing/2014/main" id="{BC0806EA-E89C-A6B1-BC10-331AEE4C86FF}"/>
              </a:ext>
            </a:extLst>
          </p:cNvPr>
          <p:cNvSpPr txBox="1"/>
          <p:nvPr>
            <p:custDataLst>
              <p:tags r:id="rId2"/>
            </p:custDataLst>
          </p:nvPr>
        </p:nvSpPr>
        <p:spPr>
          <a:xfrm>
            <a:off x="393700" y="3165482"/>
            <a:ext cx="6172200" cy="368300"/>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tx2"/>
                </a:solidFill>
                <a:latin typeface="FandolSong-Regular-Identity-H"/>
              </a:rPr>
              <a:t>多层神经网络</a:t>
            </a:r>
            <a:endParaRPr lang="zh-CN" altLang="en-US" dirty="0">
              <a:solidFill>
                <a:schemeClr val="tx2"/>
              </a:solidFill>
            </a:endParaRPr>
          </a:p>
        </p:txBody>
      </p:sp>
      <p:pic>
        <p:nvPicPr>
          <p:cNvPr id="12" name="图片 11">
            <a:extLst>
              <a:ext uri="{FF2B5EF4-FFF2-40B4-BE49-F238E27FC236}">
                <a16:creationId xmlns:a16="http://schemas.microsoft.com/office/drawing/2014/main" id="{FC5F1EB2-2A21-3E0B-24BF-5C29EED1E39F}"/>
              </a:ext>
            </a:extLst>
          </p:cNvPr>
          <p:cNvPicPr>
            <a:picLocks noChangeAspect="1"/>
          </p:cNvPicPr>
          <p:nvPr/>
        </p:nvPicPr>
        <p:blipFill>
          <a:blip r:embed="rId5"/>
          <a:stretch>
            <a:fillRect/>
          </a:stretch>
        </p:blipFill>
        <p:spPr>
          <a:xfrm>
            <a:off x="1702130" y="2022891"/>
            <a:ext cx="8973787" cy="986055"/>
          </a:xfrm>
          <a:prstGeom prst="rect">
            <a:avLst/>
          </a:prstGeom>
        </p:spPr>
      </p:pic>
      <p:pic>
        <p:nvPicPr>
          <p:cNvPr id="14" name="图片 13">
            <a:extLst>
              <a:ext uri="{FF2B5EF4-FFF2-40B4-BE49-F238E27FC236}">
                <a16:creationId xmlns:a16="http://schemas.microsoft.com/office/drawing/2014/main" id="{9D6A2816-BEB2-237A-D337-22811F3FDB26}"/>
              </a:ext>
            </a:extLst>
          </p:cNvPr>
          <p:cNvPicPr>
            <a:picLocks noChangeAspect="1"/>
          </p:cNvPicPr>
          <p:nvPr/>
        </p:nvPicPr>
        <p:blipFill>
          <a:blip r:embed="rId6"/>
          <a:stretch>
            <a:fillRect/>
          </a:stretch>
        </p:blipFill>
        <p:spPr>
          <a:xfrm>
            <a:off x="2545278" y="3336930"/>
            <a:ext cx="7192488" cy="706776"/>
          </a:xfrm>
          <a:prstGeom prst="rect">
            <a:avLst/>
          </a:prstGeom>
        </p:spPr>
      </p:pic>
      <p:pic>
        <p:nvPicPr>
          <p:cNvPr id="16" name="图片 15">
            <a:extLst>
              <a:ext uri="{FF2B5EF4-FFF2-40B4-BE49-F238E27FC236}">
                <a16:creationId xmlns:a16="http://schemas.microsoft.com/office/drawing/2014/main" id="{5E64F8C5-0A9E-9966-F29D-37217880B3F4}"/>
              </a:ext>
            </a:extLst>
          </p:cNvPr>
          <p:cNvPicPr>
            <a:picLocks noChangeAspect="1"/>
          </p:cNvPicPr>
          <p:nvPr/>
        </p:nvPicPr>
        <p:blipFill>
          <a:blip r:embed="rId7"/>
          <a:stretch>
            <a:fillRect/>
          </a:stretch>
        </p:blipFill>
        <p:spPr>
          <a:xfrm>
            <a:off x="3214255" y="4371690"/>
            <a:ext cx="5851398" cy="1390347"/>
          </a:xfrm>
          <a:prstGeom prst="rect">
            <a:avLst/>
          </a:prstGeom>
        </p:spPr>
      </p:pic>
    </p:spTree>
    <p:extLst>
      <p:ext uri="{BB962C8B-B14F-4D97-AF65-F5344CB8AC3E}">
        <p14:creationId xmlns:p14="http://schemas.microsoft.com/office/powerpoint/2010/main" val="3465559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96B4A-23BF-BFDB-CFE7-C05C5A04D79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61BF9EE-DC8B-6C80-590A-1083ADE2AEC7}"/>
              </a:ext>
            </a:extLst>
          </p:cNvPr>
          <p:cNvSpPr>
            <a:spLocks noGrp="1"/>
          </p:cNvSpPr>
          <p:nvPr>
            <p:ph type="title"/>
          </p:nvPr>
        </p:nvSpPr>
        <p:spPr/>
        <p:txBody>
          <a:bodyPr/>
          <a:lstStyle/>
          <a:p>
            <a:pPr>
              <a:spcBef>
                <a:spcPts val="0"/>
              </a:spcBef>
              <a:buSzPct val="100000"/>
            </a:pP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理解神经网络</a:t>
            </a:r>
          </a:p>
        </p:txBody>
      </p:sp>
      <p:sp>
        <p:nvSpPr>
          <p:cNvPr id="7" name="文本框 6">
            <a:extLst>
              <a:ext uri="{FF2B5EF4-FFF2-40B4-BE49-F238E27FC236}">
                <a16:creationId xmlns:a16="http://schemas.microsoft.com/office/drawing/2014/main" id="{3E39704A-D61E-DEA1-1ADA-35EEFD843304}"/>
              </a:ext>
            </a:extLst>
          </p:cNvPr>
          <p:cNvSpPr txBox="1"/>
          <p:nvPr>
            <p:custDataLst>
              <p:tags r:id="rId1"/>
            </p:custDataLst>
          </p:nvPr>
        </p:nvSpPr>
        <p:spPr>
          <a:xfrm>
            <a:off x="393700" y="917059"/>
            <a:ext cx="6172200" cy="369332"/>
          </a:xfrm>
          <a:prstGeom prst="rect">
            <a:avLst/>
          </a:prstGeom>
          <a:noFill/>
        </p:spPr>
        <p:txBody>
          <a:bodyPr wrap="square">
            <a:spAutoFit/>
          </a:bodyPr>
          <a:lstStyle/>
          <a:p>
            <a:pPr marL="285750" indent="-285750">
              <a:buFont typeface="Arial" panose="020B0604020202020204" pitchFamily="34" charset="0"/>
              <a:buChar char="•"/>
            </a:pPr>
            <a:r>
              <a:rPr lang="zh-CN" altLang="en-US" b="1" dirty="0"/>
              <a:t>线性</a:t>
            </a:r>
            <a:r>
              <a:rPr lang="en-US" altLang="zh-CN" b="1" dirty="0"/>
              <a:t>-</a:t>
            </a:r>
            <a:r>
              <a:rPr lang="zh-CN" altLang="en-US" b="1" dirty="0">
                <a:solidFill>
                  <a:schemeClr val="bg2"/>
                </a:solidFill>
              </a:rPr>
              <a:t>非线性</a:t>
            </a:r>
            <a:r>
              <a:rPr lang="zh-CN" altLang="en-US" b="1" dirty="0"/>
              <a:t>变换</a:t>
            </a:r>
            <a:endParaRPr lang="zh-CN" altLang="en-US" dirty="0">
              <a:solidFill>
                <a:schemeClr val="tx2"/>
              </a:solidFill>
            </a:endParaRPr>
          </a:p>
        </p:txBody>
      </p:sp>
      <p:sp>
        <p:nvSpPr>
          <p:cNvPr id="8" name="文本框 7">
            <a:extLst>
              <a:ext uri="{FF2B5EF4-FFF2-40B4-BE49-F238E27FC236}">
                <a16:creationId xmlns:a16="http://schemas.microsoft.com/office/drawing/2014/main" id="{F8423A60-DC0D-FEE6-1367-719BCEC238CC}"/>
              </a:ext>
            </a:extLst>
          </p:cNvPr>
          <p:cNvSpPr txBox="1"/>
          <p:nvPr>
            <p:custDataLst>
              <p:tags r:id="rId2"/>
            </p:custDataLst>
          </p:nvPr>
        </p:nvSpPr>
        <p:spPr>
          <a:xfrm>
            <a:off x="469900" y="2796150"/>
            <a:ext cx="6172200" cy="369332"/>
          </a:xfrm>
          <a:prstGeom prst="rect">
            <a:avLst/>
          </a:prstGeom>
          <a:noFill/>
        </p:spPr>
        <p:txBody>
          <a:bodyPr wrap="square">
            <a:spAutoFit/>
          </a:bodyPr>
          <a:lstStyle/>
          <a:p>
            <a:pPr marL="285750" indent="-285750">
              <a:buFont typeface="Arial" panose="020B0604020202020204" pitchFamily="34" charset="0"/>
              <a:buChar char="•"/>
            </a:pPr>
            <a:r>
              <a:rPr lang="zh-CN" altLang="en-US" b="1" dirty="0"/>
              <a:t>投影到高维空间</a:t>
            </a:r>
            <a:r>
              <a:rPr lang="zh-CN" altLang="en-US" dirty="0"/>
              <a:t> </a:t>
            </a:r>
            <a:endParaRPr lang="zh-CN" altLang="en-US" dirty="0">
              <a:solidFill>
                <a:schemeClr val="tx2"/>
              </a:solidFill>
            </a:endParaRPr>
          </a:p>
        </p:txBody>
      </p:sp>
      <p:pic>
        <p:nvPicPr>
          <p:cNvPr id="16" name="图片 15">
            <a:extLst>
              <a:ext uri="{FF2B5EF4-FFF2-40B4-BE49-F238E27FC236}">
                <a16:creationId xmlns:a16="http://schemas.microsoft.com/office/drawing/2014/main" id="{11D00D91-DBDF-58D7-E8DE-BCFD08A9D1EC}"/>
              </a:ext>
            </a:extLst>
          </p:cNvPr>
          <p:cNvPicPr>
            <a:picLocks noChangeAspect="1"/>
          </p:cNvPicPr>
          <p:nvPr/>
        </p:nvPicPr>
        <p:blipFill>
          <a:blip r:embed="rId5"/>
          <a:srcRect t="34337" b="36908"/>
          <a:stretch>
            <a:fillRect/>
          </a:stretch>
        </p:blipFill>
        <p:spPr>
          <a:xfrm>
            <a:off x="3479800" y="1086490"/>
            <a:ext cx="5851398" cy="399802"/>
          </a:xfrm>
          <a:prstGeom prst="rect">
            <a:avLst/>
          </a:prstGeom>
        </p:spPr>
      </p:pic>
      <p:cxnSp>
        <p:nvCxnSpPr>
          <p:cNvPr id="4" name="直接连接符 3">
            <a:extLst>
              <a:ext uri="{FF2B5EF4-FFF2-40B4-BE49-F238E27FC236}">
                <a16:creationId xmlns:a16="http://schemas.microsoft.com/office/drawing/2014/main" id="{EAC1BC13-209E-5F64-5C75-225F64055A0A}"/>
              </a:ext>
            </a:extLst>
          </p:cNvPr>
          <p:cNvCxnSpPr/>
          <p:nvPr/>
        </p:nvCxnSpPr>
        <p:spPr>
          <a:xfrm>
            <a:off x="5062847" y="1456704"/>
            <a:ext cx="22681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C6FB2DB-E8F8-8769-9BFC-CC87620220DC}"/>
              </a:ext>
            </a:extLst>
          </p:cNvPr>
          <p:cNvCxnSpPr>
            <a:cxnSpLocks/>
          </p:cNvCxnSpPr>
          <p:nvPr/>
        </p:nvCxnSpPr>
        <p:spPr>
          <a:xfrm>
            <a:off x="4476997" y="1535873"/>
            <a:ext cx="302425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3B93A79-356E-8B90-D80B-FEC2C7041037}"/>
              </a:ext>
            </a:extLst>
          </p:cNvPr>
          <p:cNvSpPr txBox="1"/>
          <p:nvPr/>
        </p:nvSpPr>
        <p:spPr>
          <a:xfrm>
            <a:off x="1147948" y="1640565"/>
            <a:ext cx="6096000" cy="923330"/>
          </a:xfrm>
          <a:prstGeom prst="rect">
            <a:avLst/>
          </a:prstGeom>
          <a:noFill/>
        </p:spPr>
        <p:txBody>
          <a:bodyPr wrap="square">
            <a:spAutoFit/>
          </a:bodyPr>
          <a:lstStyle/>
          <a:p>
            <a:r>
              <a:rPr lang="zh-CN" altLang="en-US" sz="1800" b="0" i="0" dirty="0">
                <a:solidFill>
                  <a:srgbClr val="000000"/>
                </a:solidFill>
                <a:effectLst/>
                <a:latin typeface="FandolSong-Regular-Identity-H"/>
              </a:rPr>
              <a:t>线性函数满足不了实际当中大量非线性的问题</a:t>
            </a:r>
            <a:endParaRPr lang="en-US" altLang="zh-CN" sz="1800" b="0" i="0" dirty="0">
              <a:solidFill>
                <a:srgbClr val="000000"/>
              </a:solidFill>
              <a:effectLst/>
              <a:latin typeface="FandolSong-Regular-Identity-H"/>
            </a:endParaRPr>
          </a:p>
          <a:p>
            <a:r>
              <a:rPr lang="zh-CN" altLang="en-US" dirty="0"/>
              <a:t>套上一个非线性激活函数</a:t>
            </a:r>
            <a:endParaRPr lang="en-US" altLang="zh-CN" dirty="0"/>
          </a:p>
          <a:p>
            <a:r>
              <a:rPr lang="zh-CN" altLang="en-US" dirty="0"/>
              <a:t>只套一个不够，套多次</a:t>
            </a:r>
          </a:p>
        </p:txBody>
      </p:sp>
      <p:pic>
        <p:nvPicPr>
          <p:cNvPr id="15" name="图片 14">
            <a:extLst>
              <a:ext uri="{FF2B5EF4-FFF2-40B4-BE49-F238E27FC236}">
                <a16:creationId xmlns:a16="http://schemas.microsoft.com/office/drawing/2014/main" id="{B6BB4F42-60C7-2723-3D47-A9E5F53F6CA8}"/>
              </a:ext>
            </a:extLst>
          </p:cNvPr>
          <p:cNvPicPr>
            <a:picLocks noChangeAspect="1"/>
          </p:cNvPicPr>
          <p:nvPr/>
        </p:nvPicPr>
        <p:blipFill>
          <a:blip r:embed="rId6"/>
          <a:stretch>
            <a:fillRect/>
          </a:stretch>
        </p:blipFill>
        <p:spPr>
          <a:xfrm>
            <a:off x="3589504" y="2796150"/>
            <a:ext cx="4799236" cy="1958309"/>
          </a:xfrm>
          <a:prstGeom prst="rect">
            <a:avLst/>
          </a:prstGeom>
        </p:spPr>
      </p:pic>
      <p:sp>
        <p:nvSpPr>
          <p:cNvPr id="17" name="文本框 16">
            <a:extLst>
              <a:ext uri="{FF2B5EF4-FFF2-40B4-BE49-F238E27FC236}">
                <a16:creationId xmlns:a16="http://schemas.microsoft.com/office/drawing/2014/main" id="{5C928A1B-4AC2-EF31-4893-C8BAEB4B1E48}"/>
              </a:ext>
            </a:extLst>
          </p:cNvPr>
          <p:cNvSpPr txBox="1"/>
          <p:nvPr>
            <p:custDataLst>
              <p:tags r:id="rId3"/>
            </p:custDataLst>
          </p:nvPr>
        </p:nvSpPr>
        <p:spPr>
          <a:xfrm>
            <a:off x="469900" y="4802048"/>
            <a:ext cx="6172200" cy="369332"/>
          </a:xfrm>
          <a:prstGeom prst="rect">
            <a:avLst/>
          </a:prstGeom>
          <a:noFill/>
        </p:spPr>
        <p:txBody>
          <a:bodyPr wrap="square">
            <a:spAutoFit/>
          </a:bodyPr>
          <a:lstStyle/>
          <a:p>
            <a:pPr marL="285750" indent="-285750">
              <a:buFont typeface="Arial" panose="020B0604020202020204" pitchFamily="34" charset="0"/>
              <a:buChar char="•"/>
            </a:pPr>
            <a:r>
              <a:rPr lang="zh-CN" altLang="en-US" b="1" dirty="0"/>
              <a:t>函数空间的 </a:t>
            </a:r>
            <a:r>
              <a:rPr lang="en-US" altLang="zh-CN" b="1" dirty="0"/>
              <a:t>Monte-Carlo </a:t>
            </a:r>
            <a:r>
              <a:rPr lang="zh-CN" altLang="en-US" b="1" dirty="0"/>
              <a:t>采样</a:t>
            </a:r>
            <a:r>
              <a:rPr lang="zh-CN" altLang="en-US" dirty="0"/>
              <a:t> </a:t>
            </a:r>
            <a:endParaRPr lang="zh-CN" altLang="en-US" dirty="0">
              <a:solidFill>
                <a:schemeClr val="tx2"/>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4804C46-DB1F-9C51-574C-8CFEB7AEC7DE}"/>
                  </a:ext>
                </a:extLst>
              </p:cNvPr>
              <p:cNvSpPr txBox="1"/>
              <p:nvPr/>
            </p:nvSpPr>
            <p:spPr>
              <a:xfrm>
                <a:off x="3776353" y="5003366"/>
                <a:ext cx="6096000"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solidFill>
                                <a:schemeClr val="bg2"/>
                              </a:solidFill>
                              <a:latin typeface="Cambria Math" panose="02040503050406030204" pitchFamily="18" charset="0"/>
                            </a:rPr>
                          </m:ctrlPr>
                        </m:fPr>
                        <m:num>
                          <m:r>
                            <a:rPr lang="en-US" altLang="zh-CN" b="0" i="1" smtClean="0">
                              <a:solidFill>
                                <a:schemeClr val="bg2"/>
                              </a:solidFill>
                              <a:latin typeface="Cambria Math" panose="02040503050406030204" pitchFamily="18" charset="0"/>
                            </a:rPr>
                            <m:t>1</m:t>
                          </m:r>
                        </m:num>
                        <m:den>
                          <m:r>
                            <a:rPr lang="en-US" altLang="zh-CN" b="0" i="1" smtClean="0">
                              <a:solidFill>
                                <a:schemeClr val="bg2"/>
                              </a:solidFill>
                              <a:latin typeface="Cambria Math" panose="02040503050406030204" pitchFamily="18" charset="0"/>
                            </a:rPr>
                            <m:t>𝑚</m:t>
                          </m:r>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𝜎</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e>
                      </m:nary>
                    </m:oMath>
                  </m:oMathPara>
                </a14:m>
                <a:endParaRPr lang="zh-CN" altLang="en-US" dirty="0"/>
              </a:p>
            </p:txBody>
          </p:sp>
        </mc:Choice>
        <mc:Fallback xmlns="">
          <p:sp>
            <p:nvSpPr>
              <p:cNvPr id="18" name="文本框 17">
                <a:extLst>
                  <a:ext uri="{FF2B5EF4-FFF2-40B4-BE49-F238E27FC236}">
                    <a16:creationId xmlns:a16="http://schemas.microsoft.com/office/drawing/2014/main" id="{F4804C46-DB1F-9C51-574C-8CFEB7AEC7DE}"/>
                  </a:ext>
                </a:extLst>
              </p:cNvPr>
              <p:cNvSpPr txBox="1">
                <a:spLocks noRot="1" noChangeAspect="1" noMove="1" noResize="1" noEditPoints="1" noAdjustHandles="1" noChangeArrowheads="1" noChangeShapeType="1" noTextEdit="1"/>
              </p:cNvSpPr>
              <p:nvPr/>
            </p:nvSpPr>
            <p:spPr>
              <a:xfrm>
                <a:off x="3776353" y="5003366"/>
                <a:ext cx="6096000" cy="795859"/>
              </a:xfrm>
              <a:prstGeom prst="rect">
                <a:avLst/>
              </a:prstGeom>
              <a:blipFill>
                <a:blip r:embed="rId7"/>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67838B9A-1BA5-2BC7-575C-4D1089E49A11}"/>
              </a:ext>
            </a:extLst>
          </p:cNvPr>
          <p:cNvSpPr txBox="1"/>
          <p:nvPr/>
        </p:nvSpPr>
        <p:spPr>
          <a:xfrm>
            <a:off x="4453247" y="5799225"/>
            <a:ext cx="6096000" cy="369332"/>
          </a:xfrm>
          <a:prstGeom prst="rect">
            <a:avLst/>
          </a:prstGeom>
          <a:noFill/>
        </p:spPr>
        <p:txBody>
          <a:bodyPr wrap="square">
            <a:spAutoFit/>
          </a:bodyPr>
          <a:lstStyle/>
          <a:p>
            <a:r>
              <a:rPr lang="zh-CN" altLang="en-US" sz="1800" b="0" i="0" dirty="0">
                <a:solidFill>
                  <a:srgbClr val="000000"/>
                </a:solidFill>
                <a:effectLst/>
                <a:latin typeface="FandolSong-Regular-Identity-H"/>
              </a:rPr>
              <a:t>这个形式类似于对 </a:t>
            </a:r>
            <a:r>
              <a:rPr lang="en-US" altLang="zh-CN" sz="1800" b="0" i="1" dirty="0">
                <a:solidFill>
                  <a:srgbClr val="000000"/>
                </a:solidFill>
                <a:effectLst/>
                <a:latin typeface="CMMI10"/>
              </a:rPr>
              <a:t>m </a:t>
            </a:r>
            <a:r>
              <a:rPr lang="zh-CN" altLang="en-US" sz="1800" b="0" i="0" dirty="0">
                <a:solidFill>
                  <a:srgbClr val="000000"/>
                </a:solidFill>
                <a:effectLst/>
                <a:latin typeface="FandolSong-Regular-Identity-H"/>
              </a:rPr>
              <a:t>个函数做加权平均</a:t>
            </a:r>
            <a:r>
              <a:rPr lang="zh-CN" altLang="en-US" dirty="0"/>
              <a:t> </a:t>
            </a:r>
          </a:p>
        </p:txBody>
      </p:sp>
      <p:pic>
        <p:nvPicPr>
          <p:cNvPr id="2" name="图片 1">
            <a:extLst>
              <a:ext uri="{FF2B5EF4-FFF2-40B4-BE49-F238E27FC236}">
                <a16:creationId xmlns:a16="http://schemas.microsoft.com/office/drawing/2014/main" id="{38319728-FFE5-FDE7-B0FA-2E3F7FEBA64A}"/>
              </a:ext>
            </a:extLst>
          </p:cNvPr>
          <p:cNvPicPr>
            <a:picLocks noChangeAspect="1"/>
          </p:cNvPicPr>
          <p:nvPr/>
        </p:nvPicPr>
        <p:blipFill>
          <a:blip r:embed="rId8"/>
          <a:stretch>
            <a:fillRect/>
          </a:stretch>
        </p:blipFill>
        <p:spPr>
          <a:xfrm>
            <a:off x="553708" y="3213072"/>
            <a:ext cx="2924879" cy="670772"/>
          </a:xfrm>
          <a:prstGeom prst="rect">
            <a:avLst/>
          </a:prstGeom>
        </p:spPr>
      </p:pic>
    </p:spTree>
    <p:extLst>
      <p:ext uri="{BB962C8B-B14F-4D97-AF65-F5344CB8AC3E}">
        <p14:creationId xmlns:p14="http://schemas.microsoft.com/office/powerpoint/2010/main" val="789700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多层神经网络：解</a:t>
            </a:r>
            <a:r>
              <a:rPr lang="en-US" altLang="zh-CN"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XOR</a:t>
            </a: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问题</a:t>
            </a:r>
          </a:p>
        </p:txBody>
      </p:sp>
      <p:pic>
        <p:nvPicPr>
          <p:cNvPr id="2" name="图片 1"/>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1211580" y="1028065"/>
            <a:ext cx="5387975" cy="3509010"/>
          </a:xfrm>
          <a:prstGeom prst="rect">
            <a:avLst/>
          </a:prstGeom>
        </p:spPr>
      </p:pic>
      <p:pic>
        <p:nvPicPr>
          <p:cNvPr id="3" name="图片 2"/>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99695" y="4791075"/>
            <a:ext cx="11993245" cy="979170"/>
          </a:xfrm>
          <a:prstGeom prst="rect">
            <a:avLst/>
          </a:prstGeom>
        </p:spPr>
      </p:pic>
      <mc:AlternateContent xmlns:mc="http://schemas.openxmlformats.org/markup-compatibility/2006" xmlns:a14="http://schemas.microsoft.com/office/drawing/2010/main">
        <mc:Choice Requires="a14">
          <p:sp>
            <p:nvSpPr>
              <p:cNvPr id="6" name="文本框 5"/>
              <p:cNvSpPr txBox="1"/>
              <p:nvPr>
                <p:custDataLst>
                  <p:tags r:id="rId4"/>
                </p:custDataLst>
              </p:nvPr>
            </p:nvSpPr>
            <p:spPr>
              <a:xfrm>
                <a:off x="6654165" y="1233170"/>
                <a:ext cx="4502785" cy="3099435"/>
              </a:xfrm>
              <a:prstGeom prst="rect">
                <a:avLst/>
              </a:prstGeom>
              <a:noFill/>
            </p:spPr>
            <p:txBody>
              <a:bodyPr wrap="square" rtlCol="0">
                <a:noAutofit/>
              </a:bodyPr>
              <a:lstStyle/>
              <a:p>
                <a:pPr marL="342900" indent="-342900" algn="l">
                  <a:lnSpc>
                    <a:spcPct val="200000"/>
                  </a:lnSpc>
                  <a:buFont typeface="Arial" panose="020B0604020202020204" pitchFamily="34" charset="0"/>
                  <a:buChar char="•"/>
                </a:pPr>
                <a:r>
                  <a:rPr lang="zh-CN" altLang="en-US" sz="2000">
                    <a:latin typeface="Cambria Math" panose="02040503050406030204" charset="0"/>
                  </a:rPr>
                  <a:t>假设，</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h</m:t>
                                </m:r>
                              </m:e>
                              <m:sub>
                                <m:r>
                                  <a:rPr lang="en-US" altLang="zh-CN" sz="2000" b="0" i="1" smtClean="0">
                                    <a:latin typeface="Cambria Math" panose="02040503050406030204" charset="0"/>
                                  </a:rPr>
                                  <m:t>1</m:t>
                                </m:r>
                              </m:sub>
                            </m:sSub>
                            <m:r>
                              <a:rPr lang="en-US" altLang="zh-CN" sz="2000" b="0" i="1" smtClean="0">
                                <a:latin typeface="Cambria Math" panose="02040503050406030204"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h</m:t>
                                </m:r>
                              </m:e>
                              <m:sub>
                                <m:r>
                                  <a:rPr lang="en-US" altLang="zh-CN" sz="2000" b="0" i="1" smtClean="0">
                                    <a:latin typeface="Cambria Math" panose="02040503050406030204" charset="0"/>
                                  </a:rPr>
                                  <m:t>2</m:t>
                                </m:r>
                              </m:sub>
                            </m:sSub>
                          </m:num>
                          <m:den>
                            <m:r>
                              <a:rPr lang="en-US" altLang="zh-CN" sz="2000" b="0" i="1" smtClean="0">
                                <a:latin typeface="Cambria Math" panose="02040503050406030204" charset="0"/>
                              </a:rPr>
                              <m:t>2</m:t>
                            </m:r>
                          </m:den>
                        </m:f>
                      </m:e>
                    </m:d>
                  </m:oMath>
                </a14:m>
                <a:endParaRPr lang="en-US" altLang="zh-CN" sz="2000" dirty="0"/>
              </a:p>
              <a:p>
                <a:pPr marL="342900" indent="-342900" algn="l">
                  <a:lnSpc>
                    <a:spcPct val="200000"/>
                  </a:lnSpc>
                  <a:buFont typeface="Arial" panose="020B0604020202020204" pitchFamily="34" charset="0"/>
                  <a:buChar char="•"/>
                </a:pPr>
                <a:r>
                  <a:rPr lang="zh-CN" altLang="en-US" sz="2000" dirty="0"/>
                  <a:t>代入</a:t>
                </a:r>
                <a:r>
                  <a:rPr lang="en-US" altLang="zh-CN" sz="2000" dirty="0"/>
                  <a:t>(0,0), (1,1)</a:t>
                </a:r>
                <a:r>
                  <a:rPr lang="zh-CN" altLang="en-US" sz="2000" dirty="0"/>
                  <a:t>，则</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1</m:t>
                        </m:r>
                      </m:e>
                    </m:d>
                    <m:r>
                      <a:rPr lang="en-US" altLang="zh-CN" sz="2000" b="0" i="1" smtClean="0">
                        <a:latin typeface="Cambria Math" panose="02040503050406030204" charset="0"/>
                      </a:rPr>
                      <m:t>=1</m:t>
                    </m:r>
                  </m:oMath>
                </a14:m>
                <a:r>
                  <a:rPr lang="zh-CN" altLang="en-US" sz="2000">
                    <a:latin typeface="Cambria Math" panose="02040503050406030204" charset="0"/>
                  </a:rPr>
                  <a:t>。</a:t>
                </a:r>
                <a:endParaRPr lang="en-US" altLang="zh-CN" sz="2000" dirty="0"/>
              </a:p>
              <a:p>
                <a:pPr marL="342900" indent="-342900" algn="l">
                  <a:lnSpc>
                    <a:spcPct val="200000"/>
                  </a:lnSpc>
                  <a:buFont typeface="Arial" panose="020B0604020202020204" pitchFamily="34" charset="0"/>
                  <a:buChar char="•"/>
                </a:pPr>
                <a:r>
                  <a:rPr lang="zh-CN" altLang="en-US" sz="2000" dirty="0"/>
                  <a:t>代入</a:t>
                </a:r>
                <a:r>
                  <a:rPr lang="en-US" altLang="zh-CN" sz="2000" dirty="0"/>
                  <a:t>(1,0), (0,1)</a:t>
                </a:r>
                <a:r>
                  <a:rPr lang="zh-CN" altLang="en-US" sz="2000" dirty="0"/>
                  <a:t>，则</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charset="0"/>
                              </a:rPr>
                              <m:t>1</m:t>
                            </m:r>
                          </m:num>
                          <m:den>
                            <m:r>
                              <a:rPr lang="en-US" altLang="zh-CN" sz="2000" b="0" i="1" smtClean="0">
                                <a:latin typeface="Cambria Math" panose="02040503050406030204" charset="0"/>
                              </a:rPr>
                              <m:t>2</m:t>
                            </m:r>
                          </m:den>
                        </m:f>
                      </m:e>
                    </m:d>
                    <m:r>
                      <a:rPr lang="en-US" altLang="zh-CN" sz="2000" b="0" i="1" smtClean="0">
                        <a:latin typeface="Cambria Math" panose="02040503050406030204" charset="0"/>
                      </a:rPr>
                      <m:t>=0</m:t>
                    </m:r>
                  </m:oMath>
                </a14:m>
                <a:r>
                  <a:rPr lang="zh-CN" altLang="en-US" sz="2000">
                    <a:latin typeface="Cambria Math" panose="02040503050406030204" charset="0"/>
                  </a:rPr>
                  <a:t>。</a:t>
                </a:r>
                <a:endParaRPr lang="zh-CN" altLang="en-US" sz="2000" dirty="0">
                  <a:latin typeface="Cambria Math" panose="02040503050406030204" charset="0"/>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8"/>
                </p:custDataLst>
              </p:nvPr>
            </p:nvSpPr>
            <p:spPr>
              <a:xfrm>
                <a:off x="6654165" y="1233170"/>
                <a:ext cx="4502785" cy="309943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C012A14-C450-DB0E-64E5-87B8DA76955F}"/>
                  </a:ext>
                </a:extLst>
              </p:cNvPr>
              <p:cNvSpPr txBox="1"/>
              <p:nvPr/>
            </p:nvSpPr>
            <p:spPr>
              <a:xfrm>
                <a:off x="6917121" y="790780"/>
                <a:ext cx="2501326" cy="68653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𝜎</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𝑥</m:t>
                          </m:r>
                        </m:e>
                      </m:d>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eqArr>
                            <m:eqArrPr>
                              <m:ctrlPr>
                                <a:rPr kumimoji="1" lang="en-US" altLang="zh-CN" sz="2000" b="0" i="1" smtClean="0">
                                  <a:latin typeface="Cambria Math" panose="02040503050406030204" pitchFamily="18" charset="0"/>
                                </a:rPr>
                              </m:ctrlPr>
                            </m:eqArrPr>
                            <m:e>
                              <m:r>
                                <a:rPr kumimoji="1" lang="en-US" altLang="zh-CN" sz="2000" b="0" i="1" smtClean="0">
                                  <a:latin typeface="Cambria Math" panose="02040503050406030204" pitchFamily="18" charset="0"/>
                                </a:rPr>
                                <m:t>1,  </m:t>
                              </m:r>
                              <m:r>
                                <a:rPr kumimoji="1" lang="en-US" altLang="zh-CN" sz="2000" b="0" i="1" smtClean="0">
                                  <a:latin typeface="Cambria Math" panose="02040503050406030204" pitchFamily="18" charset="0"/>
                                </a:rPr>
                                <m:t>𝑥</m:t>
                              </m:r>
                              <m:r>
                                <a:rPr kumimoji="1" lang="en-US" altLang="zh-CN" sz="2000" b="0" i="1" smtClean="0">
                                  <a:latin typeface="Cambria Math" panose="02040503050406030204" pitchFamily="18" charset="0"/>
                                </a:rPr>
                                <m:t>≥1</m:t>
                              </m:r>
                            </m:e>
                            <m:e>
                              <m:r>
                                <a:rPr kumimoji="1" lang="en-US" altLang="zh-CN" sz="2000" b="0" i="1" smtClean="0">
                                  <a:latin typeface="Cambria Math" panose="02040503050406030204" pitchFamily="18" charset="0"/>
                                </a:rPr>
                                <m:t>0,  </m:t>
                              </m:r>
                              <m:r>
                                <a:rPr kumimoji="1" lang="en-US" altLang="zh-CN" sz="2000" b="0" i="1" smtClean="0">
                                  <a:latin typeface="Cambria Math" panose="02040503050406030204" pitchFamily="18" charset="0"/>
                                </a:rPr>
                                <m:t>𝑜𝑡h𝑒𝑟𝑠</m:t>
                              </m:r>
                            </m:e>
                          </m:eqArr>
                        </m:e>
                      </m:d>
                    </m:oMath>
                  </m:oMathPara>
                </a14:m>
                <a:endParaRPr kumimoji="1" lang="zh-CN" altLang="en-US" sz="2000" dirty="0"/>
              </a:p>
            </p:txBody>
          </p:sp>
        </mc:Choice>
        <mc:Fallback xmlns="">
          <p:sp>
            <p:nvSpPr>
              <p:cNvPr id="5" name="文本框 4">
                <a:extLst>
                  <a:ext uri="{FF2B5EF4-FFF2-40B4-BE49-F238E27FC236}">
                    <a16:creationId xmlns:a16="http://schemas.microsoft.com/office/drawing/2014/main" id="{CC012A14-C450-DB0E-64E5-87B8DA76955F}"/>
                  </a:ext>
                </a:extLst>
              </p:cNvPr>
              <p:cNvSpPr txBox="1">
                <a:spLocks noRot="1" noChangeAspect="1" noMove="1" noResize="1" noEditPoints="1" noAdjustHandles="1" noChangeArrowheads="1" noChangeShapeType="1" noTextEdit="1"/>
              </p:cNvSpPr>
              <p:nvPr/>
            </p:nvSpPr>
            <p:spPr>
              <a:xfrm>
                <a:off x="6917121" y="790780"/>
                <a:ext cx="2501326" cy="686535"/>
              </a:xfrm>
              <a:prstGeom prst="rect">
                <a:avLst/>
              </a:prstGeom>
              <a:blipFill>
                <a:blip r:embed="rId10"/>
                <a:stretch>
                  <a:fillRect l="-16162" t="-225455" r="-1515" b="-325455"/>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E529C-39B8-511F-4F2E-48878DCC33D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6897534-A113-8B90-B562-104408BA2AC5}"/>
              </a:ext>
            </a:extLst>
          </p:cNvPr>
          <p:cNvSpPr>
            <a:spLocks noGrp="1"/>
          </p:cNvSpPr>
          <p:nvPr>
            <p:ph type="title"/>
          </p:nvPr>
        </p:nvSpPr>
        <p:spPr/>
        <p:txBody>
          <a:bodyPr/>
          <a:lstStyle/>
          <a:p>
            <a:pPr>
              <a:spcBef>
                <a:spcPts val="0"/>
              </a:spcBef>
              <a:buSzPct val="100000"/>
            </a:pP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万有逼近定理</a:t>
            </a:r>
          </a:p>
        </p:txBody>
      </p:sp>
      <p:pic>
        <p:nvPicPr>
          <p:cNvPr id="2" name="图片 1">
            <a:extLst>
              <a:ext uri="{FF2B5EF4-FFF2-40B4-BE49-F238E27FC236}">
                <a16:creationId xmlns:a16="http://schemas.microsoft.com/office/drawing/2014/main" id="{43256DE1-3150-C542-AA6F-04930EA698E8}"/>
              </a:ext>
            </a:extLst>
          </p:cNvPr>
          <p:cNvPicPr>
            <a:picLocks noChangeAspect="1"/>
          </p:cNvPicPr>
          <p:nvPr/>
        </p:nvPicPr>
        <p:blipFill>
          <a:blip r:embed="rId2"/>
          <a:stretch>
            <a:fillRect/>
          </a:stretch>
        </p:blipFill>
        <p:spPr>
          <a:xfrm>
            <a:off x="1942481" y="847422"/>
            <a:ext cx="8622615" cy="3750836"/>
          </a:xfrm>
          <a:prstGeom prst="rect">
            <a:avLst/>
          </a:prstGeom>
        </p:spPr>
      </p:pic>
      <p:sp>
        <p:nvSpPr>
          <p:cNvPr id="9" name="文本框 8">
            <a:extLst>
              <a:ext uri="{FF2B5EF4-FFF2-40B4-BE49-F238E27FC236}">
                <a16:creationId xmlns:a16="http://schemas.microsoft.com/office/drawing/2014/main" id="{81052F37-C1DA-AF7F-2BAE-B28C484EC2D9}"/>
              </a:ext>
            </a:extLst>
          </p:cNvPr>
          <p:cNvSpPr txBox="1"/>
          <p:nvPr/>
        </p:nvSpPr>
        <p:spPr>
          <a:xfrm>
            <a:off x="157789" y="5875754"/>
            <a:ext cx="6096000" cy="646331"/>
          </a:xfrm>
          <a:prstGeom prst="rect">
            <a:avLst/>
          </a:prstGeom>
          <a:noFill/>
        </p:spPr>
        <p:txBody>
          <a:bodyPr wrap="square">
            <a:spAutoFit/>
          </a:bodyPr>
          <a:lstStyle/>
          <a:p>
            <a:r>
              <a:rPr lang="en-US" altLang="zh-CN" sz="1800" b="0" i="0" dirty="0">
                <a:solidFill>
                  <a:srgbClr val="000000"/>
                </a:solidFill>
                <a:effectLst/>
                <a:latin typeface="LMRoman10-Regular-Identity-H"/>
              </a:rPr>
              <a:t>(</a:t>
            </a:r>
            <a:r>
              <a:rPr lang="en-US" altLang="zh-CN" sz="1800" b="0" i="0" dirty="0" err="1">
                <a:solidFill>
                  <a:srgbClr val="000000"/>
                </a:solidFill>
                <a:effectLst/>
                <a:latin typeface="LMRoman10-Regular-Identity-H"/>
              </a:rPr>
              <a:t>Cybenko</a:t>
            </a:r>
            <a:r>
              <a:rPr lang="en-US" altLang="zh-CN" sz="1800" b="0" i="0" dirty="0">
                <a:solidFill>
                  <a:srgbClr val="000000"/>
                </a:solidFill>
                <a:effectLst/>
                <a:latin typeface="LMRoman10-Regular-Identity-H"/>
              </a:rPr>
              <a:t>, 1989; Hornik et al., 1989; </a:t>
            </a:r>
            <a:r>
              <a:rPr lang="en-US" altLang="zh-CN" sz="1800" b="0" i="0" dirty="0" err="1">
                <a:solidFill>
                  <a:srgbClr val="000000"/>
                </a:solidFill>
                <a:effectLst/>
                <a:latin typeface="LMRoman10-Regular-Identity-H"/>
              </a:rPr>
              <a:t>Leshno</a:t>
            </a:r>
            <a:r>
              <a:rPr lang="en-US" altLang="zh-CN" sz="1800" b="0" i="0" dirty="0">
                <a:solidFill>
                  <a:srgbClr val="000000"/>
                </a:solidFill>
                <a:effectLst/>
                <a:latin typeface="LMRoman10-Regular-Identity-H"/>
              </a:rPr>
              <a:t> et al., 1993)</a:t>
            </a:r>
            <a:r>
              <a:rPr lang="en-US" altLang="zh-CN" dirty="0"/>
              <a:t> </a:t>
            </a:r>
            <a:br>
              <a:rPr lang="en-US" altLang="zh-CN" dirty="0"/>
            </a:br>
            <a:endParaRPr lang="zh-CN" altLang="en-US" dirty="0"/>
          </a:p>
        </p:txBody>
      </p:sp>
      <p:sp>
        <p:nvSpPr>
          <p:cNvPr id="12" name="文本框 11">
            <a:extLst>
              <a:ext uri="{FF2B5EF4-FFF2-40B4-BE49-F238E27FC236}">
                <a16:creationId xmlns:a16="http://schemas.microsoft.com/office/drawing/2014/main" id="{DDB34C4A-E36C-0698-ABFB-AB9929F10EAE}"/>
              </a:ext>
            </a:extLst>
          </p:cNvPr>
          <p:cNvSpPr txBox="1"/>
          <p:nvPr/>
        </p:nvSpPr>
        <p:spPr>
          <a:xfrm>
            <a:off x="6362700" y="5552588"/>
            <a:ext cx="5791200" cy="646331"/>
          </a:xfrm>
          <a:prstGeom prst="rect">
            <a:avLst/>
          </a:prstGeom>
          <a:noFill/>
        </p:spPr>
        <p:txBody>
          <a:bodyPr wrap="square">
            <a:spAutoFit/>
          </a:bodyPr>
          <a:lstStyle/>
          <a:p>
            <a:pPr>
              <a:buNone/>
            </a:pPr>
            <a:r>
              <a:rPr lang="zh-CN" altLang="en-US" sz="1800" b="0" i="0" dirty="0">
                <a:solidFill>
                  <a:srgbClr val="000000"/>
                </a:solidFill>
                <a:effectLst/>
                <a:latin typeface="FandolSong-Regular-Identity-H"/>
              </a:rPr>
              <a:t>在人工智能这个领域，“命名法”是一个非常常用的方法，对一个新的研究成果，取一个好的名字非常重要。</a:t>
            </a:r>
            <a:r>
              <a:rPr lang="zh-CN" altLang="en-US" dirty="0"/>
              <a:t> </a:t>
            </a:r>
          </a:p>
        </p:txBody>
      </p:sp>
      <p:sp>
        <p:nvSpPr>
          <p:cNvPr id="14" name="文本框 13">
            <a:extLst>
              <a:ext uri="{FF2B5EF4-FFF2-40B4-BE49-F238E27FC236}">
                <a16:creationId xmlns:a16="http://schemas.microsoft.com/office/drawing/2014/main" id="{43655D3B-A2C4-D5B7-1911-CEED083798C3}"/>
              </a:ext>
            </a:extLst>
          </p:cNvPr>
          <p:cNvSpPr txBox="1"/>
          <p:nvPr/>
        </p:nvSpPr>
        <p:spPr>
          <a:xfrm>
            <a:off x="6362700" y="5159002"/>
            <a:ext cx="2544233" cy="369332"/>
          </a:xfrm>
          <a:prstGeom prst="rect">
            <a:avLst/>
          </a:prstGeom>
          <a:noFill/>
        </p:spPr>
        <p:txBody>
          <a:bodyPr wrap="square">
            <a:spAutoFit/>
          </a:bodyPr>
          <a:lstStyle/>
          <a:p>
            <a:r>
              <a:rPr lang="en-US" altLang="zh-CN" sz="1800" b="0" i="0" dirty="0" err="1">
                <a:solidFill>
                  <a:srgbClr val="000000"/>
                </a:solidFill>
                <a:effectLst/>
                <a:latin typeface="LMRoman10-Regular-Identity-H"/>
              </a:rPr>
              <a:t>Weierstrass</a:t>
            </a:r>
            <a:r>
              <a:rPr lang="en-US" altLang="zh-CN" sz="1800" b="0" i="0" dirty="0">
                <a:solidFill>
                  <a:srgbClr val="000000"/>
                </a:solidFill>
                <a:effectLst/>
                <a:latin typeface="LMRoman10-Regular-Identity-H"/>
              </a:rPr>
              <a:t> </a:t>
            </a:r>
            <a:r>
              <a:rPr lang="zh-CN" altLang="en-US" sz="1800" b="0" i="0" dirty="0">
                <a:solidFill>
                  <a:srgbClr val="000000"/>
                </a:solidFill>
                <a:effectLst/>
                <a:latin typeface="FandolSong-Regular-Identity-H"/>
              </a:rPr>
              <a:t>逼近定理</a:t>
            </a:r>
            <a:r>
              <a:rPr lang="en-US" altLang="zh-CN" sz="1800" b="0" i="0" dirty="0">
                <a:solidFill>
                  <a:srgbClr val="000000"/>
                </a:solidFill>
                <a:effectLst/>
                <a:latin typeface="FandolSong-Regular-Identity-H"/>
              </a:rPr>
              <a:t>?</a:t>
            </a:r>
            <a:endParaRPr lang="zh-CN" altLang="en-US" dirty="0"/>
          </a:p>
        </p:txBody>
      </p:sp>
    </p:spTree>
    <p:extLst>
      <p:ext uri="{BB962C8B-B14F-4D97-AF65-F5344CB8AC3E}">
        <p14:creationId xmlns:p14="http://schemas.microsoft.com/office/powerpoint/2010/main" val="1440962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prstGeom prst="rect">
            <a:avLst/>
          </a:prstGeom>
        </p:spPr>
        <p:txBody>
          <a:bodyPr/>
          <a:lstStyle/>
          <a:p>
            <a:r>
              <a:rPr lang="zh-CN" altLang="en-US" dirty="0"/>
              <a:t>人工智能是什么？</a:t>
            </a:r>
          </a:p>
        </p:txBody>
      </p:sp>
      <p:sp>
        <p:nvSpPr>
          <p:cNvPr id="2" name="灯片编号占位符 1">
            <a:extLst>
              <a:ext uri="{FF2B5EF4-FFF2-40B4-BE49-F238E27FC236}">
                <a16:creationId xmlns:a16="http://schemas.microsoft.com/office/drawing/2014/main" id="{6C4A6517-DD7F-2991-8AC6-DC53C9AD154D}"/>
              </a:ext>
            </a:extLst>
          </p:cNvPr>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E0AC87-F9B6-4F7A-AB3A-6863E2A5800B}"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14" name="文本框 13"/>
          <p:cNvSpPr txBox="1"/>
          <p:nvPr/>
        </p:nvSpPr>
        <p:spPr>
          <a:xfrm>
            <a:off x="141252" y="949301"/>
            <a:ext cx="11768249" cy="3905043"/>
          </a:xfrm>
          <a:prstGeom prst="rect">
            <a:avLst/>
          </a:prstGeom>
          <a:noFill/>
        </p:spPr>
        <p:txBody>
          <a:bodyPr wrap="square">
            <a:spAutoFit/>
          </a:bodyPr>
          <a:lstStyle>
            <a:defPPr>
              <a:defRPr lang="zh-CN"/>
            </a:defPPr>
            <a:lvl1pPr>
              <a:lnSpc>
                <a:spcPct val="150000"/>
              </a:lnSpc>
              <a:defRPr sz="2400">
                <a:solidFill>
                  <a:srgbClr val="070707"/>
                </a:solidFill>
                <a:latin typeface="微软雅黑" panose="020B0503020204020204" pitchFamily="34" charset="-122"/>
                <a:ea typeface="微软雅黑" panose="020B0503020204020204" pitchFamily="34" charset="-122"/>
              </a:defRPr>
            </a:lvl1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人工智能（</a:t>
            </a:r>
            <a:r>
              <a:rPr kumimoji="0" lang="en-US" altLang="zh-CN"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 Artificial Intelligence ,</a:t>
            </a:r>
            <a:r>
              <a:rPr kumimoji="0" lang="zh-CN" altLang="en-US"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AI</a:t>
            </a:r>
            <a:r>
              <a:rPr kumimoji="0" lang="zh-CN" altLang="en-US"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指由人制造出来的机器所表现出来的智能。</a:t>
            </a:r>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机器学习（</a:t>
            </a:r>
            <a:r>
              <a:rPr kumimoji="0" lang="en-US" altLang="zh-CN"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Machine Learning,</a:t>
            </a:r>
            <a:r>
              <a:rPr kumimoji="0" lang="zh-CN" altLang="en-US"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ML</a:t>
            </a:r>
            <a:r>
              <a:rPr kumimoji="0" lang="zh-CN" altLang="en-US" sz="24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是实现人工智能常用的途径之一。</a:t>
            </a:r>
            <a:r>
              <a:rPr kumimoji="0" lang="zh-CN" altLang="en-US"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rPr>
              <a:t>机器学习算法是一类从</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数据</a:t>
            </a:r>
            <a:r>
              <a:rPr kumimoji="0" lang="zh-CN" altLang="en-US"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rPr>
              <a:t>中</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自动分析获得规律</a:t>
            </a:r>
            <a:r>
              <a:rPr kumimoji="0" lang="zh-CN" altLang="en-US"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rPr>
              <a:t>，并利用规律对未知数据进行预测的算法。例如：</a:t>
            </a:r>
            <a:endParaRPr kumimoji="0" lang="en-US" altLang="zh-CN"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endParaRPr>
          </a:p>
          <a:p>
            <a:pPr marL="1257300" marR="0" lvl="2"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rPr>
              <a:t>线性回归</a:t>
            </a:r>
            <a:endParaRPr kumimoji="0" lang="en-US" altLang="zh-CN"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endParaRPr>
          </a:p>
          <a:p>
            <a:pPr marL="1257300" marR="0" lvl="2"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rPr>
              <a:t>神经网络</a:t>
            </a:r>
            <a:endParaRPr kumimoji="0" lang="en-US" altLang="zh-CN"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endParaRPr>
          </a:p>
          <a:p>
            <a:pPr marL="1257300" marR="0" lvl="2"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rPr>
              <a:t>聚类方法</a:t>
            </a:r>
            <a:endParaRPr kumimoji="0" lang="en-US" altLang="zh-CN"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3873499" y="3165292"/>
            <a:ext cx="6098822" cy="1689052"/>
          </a:xfrm>
          <a:prstGeom prst="rect">
            <a:avLst/>
          </a:prstGeom>
          <a:noFill/>
        </p:spPr>
        <p:txBody>
          <a:bodyPr wrap="square">
            <a:spAutoFit/>
          </a:bodyPr>
          <a:lstStyle/>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rPr>
              <a:t>降维</a:t>
            </a:r>
            <a:endParaRPr kumimoji="0" lang="en-US" altLang="zh-CN"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rPr>
              <a:t>强化学习</a:t>
            </a:r>
            <a:endParaRPr kumimoji="0" lang="en-US" altLang="zh-CN"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202122"/>
                </a:solidFill>
                <a:effectLst/>
                <a:uLnTx/>
                <a:uFillTx/>
                <a:latin typeface="微软雅黑" panose="020B0503020204020204" pitchFamily="34" charset="-122"/>
                <a:ea typeface="微软雅黑" panose="020B0503020204020204" pitchFamily="34" charset="-122"/>
                <a:cs typeface="+mn-cs"/>
              </a:rPr>
              <a:t>……</a:t>
            </a:r>
            <a:endParaRPr kumimoji="0" lang="zh-CN" altLang="en-US" sz="2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a:t>
            </a:r>
          </a:p>
        </p:txBody>
      </p:sp>
      <p:sp>
        <p:nvSpPr>
          <p:cNvPr id="5" name="内容占位符 4"/>
          <p:cNvSpPr>
            <a:spLocks noGrp="1"/>
          </p:cNvSpPr>
          <p:nvPr>
            <p:custDataLst>
              <p:tags r:id="rId2"/>
            </p:custDataLst>
          </p:nvPr>
        </p:nvSpPr>
        <p:spPr>
          <a:xfrm>
            <a:off x="381242" y="981154"/>
            <a:ext cx="11429516" cy="5333856"/>
          </a:xfrm>
          <a:prstGeom prst="rect">
            <a:avLst/>
          </a:prstGeom>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4"/>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4"/>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4"/>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a:lnSpc>
                <a:spcPct val="150000"/>
              </a:lnSpc>
            </a:pPr>
            <a:r>
              <a:rPr lang="zh-CN" altLang="en-US" dirty="0"/>
              <a:t>两层网络具有万有逼近定理（</a:t>
            </a:r>
            <a:r>
              <a:rPr lang="en-US" altLang="zh-CN" dirty="0" err="1"/>
              <a:t>Cybenko</a:t>
            </a:r>
            <a:r>
              <a:rPr lang="en-US" altLang="zh-CN" dirty="0"/>
              <a:t> 1989</a:t>
            </a:r>
            <a:r>
              <a:rPr lang="zh-CN" altLang="en-US" dirty="0"/>
              <a:t>）</a:t>
            </a:r>
            <a:endParaRPr lang="en-US" altLang="zh-CN" dirty="0"/>
          </a:p>
          <a:p>
            <a:pPr lvl="1">
              <a:lnSpc>
                <a:spcPct val="150000"/>
              </a:lnSpc>
            </a:pPr>
            <a:r>
              <a:rPr lang="zh-CN" altLang="en-US" dirty="0"/>
              <a:t>激活函数是非多项式的非线性函数</a:t>
            </a:r>
            <a:endParaRPr lang="en-US" altLang="zh-CN" dirty="0"/>
          </a:p>
          <a:p>
            <a:pPr>
              <a:lnSpc>
                <a:spcPct val="150000"/>
              </a:lnSpc>
            </a:pPr>
            <a:r>
              <a:rPr lang="zh-CN" altLang="en-US" dirty="0"/>
              <a:t>多项式函数是否有万有逼近定理？</a:t>
            </a:r>
            <a:endParaRPr lang="en-US" altLang="zh-CN" dirty="0"/>
          </a:p>
          <a:p>
            <a:pPr>
              <a:lnSpc>
                <a:spcPct val="150000"/>
              </a:lnSpc>
            </a:pPr>
            <a:r>
              <a:rPr lang="zh-CN" altLang="en-US" dirty="0"/>
              <a:t>为什么激活函数不能是多项式函数？</a:t>
            </a:r>
            <a:endParaRPr lang="en-US" altLang="zh-CN" dirty="0"/>
          </a:p>
          <a:p>
            <a:pPr>
              <a:lnSpc>
                <a:spcPct val="150000"/>
              </a:lnSpc>
            </a:pPr>
            <a:r>
              <a:rPr lang="zh-CN" altLang="en-US" dirty="0"/>
              <a:t>万有逼近定理对实际问题有什么帮助？</a:t>
            </a:r>
            <a:endParaRPr lang="en-US" altLang="zh-CN" dirty="0"/>
          </a:p>
          <a:p>
            <a:pPr>
              <a:lnSpc>
                <a:spcPct val="150000"/>
              </a:lnSpc>
            </a:pPr>
            <a:r>
              <a:rPr lang="zh-CN" altLang="en-US" dirty="0"/>
              <a:t>万有逼近定理是否足够让我们使用神经网络？</a:t>
            </a:r>
            <a:endParaRPr lang="en-US" altLang="zh-CN" dirty="0"/>
          </a:p>
          <a:p>
            <a:pPr>
              <a:lnSpc>
                <a:spcPct val="150000"/>
              </a:lnSpc>
            </a:pPr>
            <a:r>
              <a:rPr lang="zh-CN" altLang="en-US" dirty="0"/>
              <a:t>多层神经网络只是众多机器学习方法中的一种！</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3130827" y="5550774"/>
            <a:ext cx="5930343" cy="763985"/>
          </a:xfrm>
          <a:prstGeom prst="rect">
            <a:avLst/>
          </a:prstGeom>
        </p:spPr>
      </p:pic>
      <p:sp>
        <p:nvSpPr>
          <p:cNvPr id="3" name="标题 2"/>
          <p:cNvSpPr>
            <a:spLocks noGrp="1"/>
          </p:cNvSpPr>
          <p:nvPr>
            <p:ph type="title"/>
          </p:nvPr>
        </p:nvSpPr>
        <p:spPr/>
        <p:txBody>
          <a:bodyPr/>
          <a:lstStyle/>
          <a:p>
            <a:r>
              <a:rPr lang="zh-CN" altLang="en-US"/>
              <a:t>损失函数</a:t>
            </a: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677770" y="892773"/>
                <a:ext cx="11132988" cy="472052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我们希望从这个函数空间中找到一个最佳函数来逼近这组数据背后的目标函数。为了实现这一点，我们通常会定义一个</a:t>
                </a:r>
                <a:r>
                  <a:rPr kumimoji="0" lang="zh-CN" altLang="en-US" sz="20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损失函数</a:t>
                </a:r>
                <a14:m>
                  <m:oMath xmlns:m="http://schemas.openxmlformats.org/officeDocument/2006/math">
                    <m:r>
                      <m:rPr>
                        <m:sty m:val="p"/>
                      </m:rPr>
                      <a:rPr kumimoji="0" lang="en-US" altLang="zh-CN" sz="2000" b="1"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R</m:t>
                    </m:r>
                    <m:d>
                      <m:dPr>
                        <m:ctrlP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e>
                    </m:d>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𝑙</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b>
                        <m:r>
                          <a:rPr kumimoji="0" lang="en-US" altLang="zh-CN" sz="20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up>
                    </m:s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来衡量模型</a:t>
                </a:r>
                <a14:m>
                  <m:oMath xmlns:m="http://schemas.openxmlformats.org/officeDocument/2006/math">
                    <m:sSub>
                      <m:sSub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b>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与目标函数</a:t>
                </a:r>
                <a14:m>
                  <m:oMath xmlns:m="http://schemas.openxmlformats.org/officeDocument/2006/math">
                    <m:sSup>
                      <m:sSupPr>
                        <m:ctrlP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p>
                        <m:r>
                          <a:rPr kumimoji="0" lang="en-US" altLang="zh-CN" sz="20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m:t>
                        </m:r>
                      </m:sup>
                    </m:sSup>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之间的差距。</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dirty="0">
                    <a:solidFill>
                      <a:srgbClr val="070707"/>
                    </a:solidFill>
                    <a:ea typeface="微软雅黑" panose="020B0503020204020204" pitchFamily="34" charset="-122"/>
                  </a:rPr>
                  <a:t>在数据集</a:t>
                </a:r>
                <a14:m>
                  <m:oMath xmlns:m="http://schemas.openxmlformats.org/officeDocument/2006/math">
                    <m:sSubSup>
                      <m:sSubSup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d>
                          <m:dPr>
                            <m:begChr m:val="{"/>
                            <m:endChr m:val="}"/>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d>
                              <m:d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e>
                            </m:d>
                          </m:e>
                        </m:d>
                      </m:e>
                      <m:sub>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r>
                          <a:rPr kumimoji="0" lang="en-US" altLang="zh-CN" sz="20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sup>
                    </m:sSubSup>
                  </m:oMath>
                </a14:m>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上定义常见的损失函数：</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均方误差</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 Mean Squared Error, MSE </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13398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13398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绝对误差</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Mean Absolute Error</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MAE</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交叉熵</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cross-entropy</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），常用于分类任务：</a:t>
                </a:r>
                <a:endPar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77770" y="892773"/>
                <a:ext cx="11132988" cy="4720523"/>
              </a:xfrm>
              <a:prstGeom prst="rect">
                <a:avLst/>
              </a:prstGeom>
              <a:blipFill>
                <a:blip r:embed="rId3"/>
                <a:stretch>
                  <a:fillRect l="-548" r="-548"/>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4304889" y="2808908"/>
            <a:ext cx="3582216" cy="812870"/>
          </a:xfrm>
          <a:prstGeom prst="rect">
            <a:avLst/>
          </a:prstGeom>
        </p:spPr>
      </p:pic>
      <p:pic>
        <p:nvPicPr>
          <p:cNvPr id="9" name="图片 8"/>
          <p:cNvPicPr>
            <a:picLocks noChangeAspect="1"/>
          </p:cNvPicPr>
          <p:nvPr/>
        </p:nvPicPr>
        <p:blipFill>
          <a:blip r:embed="rId5"/>
          <a:stretch>
            <a:fillRect/>
          </a:stretch>
        </p:blipFill>
        <p:spPr>
          <a:xfrm>
            <a:off x="4177314" y="4229030"/>
            <a:ext cx="3837367" cy="812870"/>
          </a:xfrm>
          <a:prstGeom prst="rect">
            <a:avLst/>
          </a:prstGeom>
        </p:spPr>
      </p:pic>
      <p:sp>
        <p:nvSpPr>
          <p:cNvPr id="2" name="文本框 1">
            <a:extLst>
              <a:ext uri="{FF2B5EF4-FFF2-40B4-BE49-F238E27FC236}">
                <a16:creationId xmlns:a16="http://schemas.microsoft.com/office/drawing/2014/main" id="{0ECCD142-776C-C259-7234-4072EE47B005}"/>
              </a:ext>
            </a:extLst>
          </p:cNvPr>
          <p:cNvSpPr txBox="1"/>
          <p:nvPr/>
        </p:nvSpPr>
        <p:spPr>
          <a:xfrm>
            <a:off x="8372267" y="4379767"/>
            <a:ext cx="308090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B61616"/>
                </a:solidFill>
                <a:effectLst/>
                <a:uLnTx/>
                <a:uFillTx/>
                <a:latin typeface="Book Antiqua"/>
                <a:ea typeface="黑体"/>
                <a:cs typeface="+mn-cs"/>
              </a:rPr>
              <a:t>思考：可以去掉绝对值吗？</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82E3A-9C5E-D75B-4988-CA559429FB78}"/>
            </a:ext>
          </a:extLst>
        </p:cNvPr>
        <p:cNvGrpSpPr/>
        <p:nvPr/>
      </p:nvGrpSpPr>
      <p:grpSpPr>
        <a:xfrm>
          <a:off x="0" y="0"/>
          <a:ext cx="0" cy="0"/>
          <a:chOff x="0" y="0"/>
          <a:chExt cx="0" cy="0"/>
        </a:xfrm>
      </p:grpSpPr>
      <p:pic>
        <p:nvPicPr>
          <p:cNvPr id="12" name="图片 11">
            <a:extLst>
              <a:ext uri="{FF2B5EF4-FFF2-40B4-BE49-F238E27FC236}">
                <a16:creationId xmlns:a16="http://schemas.microsoft.com/office/drawing/2014/main" id="{3D9FA70C-27E8-C284-3356-E518B2EC2AB3}"/>
              </a:ext>
            </a:extLst>
          </p:cNvPr>
          <p:cNvPicPr>
            <a:picLocks noChangeAspect="1"/>
          </p:cNvPicPr>
          <p:nvPr/>
        </p:nvPicPr>
        <p:blipFill>
          <a:blip r:embed="rId2"/>
          <a:stretch>
            <a:fillRect/>
          </a:stretch>
        </p:blipFill>
        <p:spPr>
          <a:xfrm>
            <a:off x="3405993" y="1299263"/>
            <a:ext cx="5930343" cy="763985"/>
          </a:xfrm>
          <a:prstGeom prst="rect">
            <a:avLst/>
          </a:prstGeom>
        </p:spPr>
      </p:pic>
      <p:sp>
        <p:nvSpPr>
          <p:cNvPr id="3" name="标题 2">
            <a:extLst>
              <a:ext uri="{FF2B5EF4-FFF2-40B4-BE49-F238E27FC236}">
                <a16:creationId xmlns:a16="http://schemas.microsoft.com/office/drawing/2014/main" id="{927CA340-4F48-A90F-4E34-021BF11F05C7}"/>
              </a:ext>
            </a:extLst>
          </p:cNvPr>
          <p:cNvSpPr>
            <a:spLocks noGrp="1"/>
          </p:cNvSpPr>
          <p:nvPr>
            <p:ph type="title"/>
          </p:nvPr>
        </p:nvSpPr>
        <p:spPr/>
        <p:txBody>
          <a:bodyPr/>
          <a:lstStyle/>
          <a:p>
            <a:r>
              <a:rPr lang="zh-CN" altLang="en-US"/>
              <a:t>损失函数</a:t>
            </a:r>
            <a:endParaRPr lang="zh-CN" altLang="en-US" dirty="0"/>
          </a:p>
        </p:txBody>
      </p:sp>
      <p:sp>
        <p:nvSpPr>
          <p:cNvPr id="10" name="文本框 9">
            <a:extLst>
              <a:ext uri="{FF2B5EF4-FFF2-40B4-BE49-F238E27FC236}">
                <a16:creationId xmlns:a16="http://schemas.microsoft.com/office/drawing/2014/main" id="{E8900FAA-D382-25C0-07F1-8BF851592F50}"/>
              </a:ext>
            </a:extLst>
          </p:cNvPr>
          <p:cNvSpPr txBox="1"/>
          <p:nvPr/>
        </p:nvSpPr>
        <p:spPr>
          <a:xfrm>
            <a:off x="677770" y="892773"/>
            <a:ext cx="11132988" cy="4996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2B7F"/>
                </a:solidFill>
                <a:effectLst/>
                <a:uLnTx/>
                <a:uFillTx/>
                <a:latin typeface="微软雅黑" panose="020B0503020204020204" pitchFamily="34" charset="-122"/>
                <a:ea typeface="微软雅黑" panose="020B0503020204020204" pitchFamily="34" charset="-122"/>
                <a:cs typeface="+mn-cs"/>
              </a:rPr>
              <a:t>交叉熵</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cross-entropy</a:t>
            </a:r>
            <a:r>
              <a:rPr kumimoji="0" lang="zh-CN" altLang="en-US" sz="20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），常用于分类任务：</a:t>
            </a:r>
            <a:endPar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0537E56E-4172-8F68-7EE0-6CF290A54A4A}"/>
              </a:ext>
            </a:extLst>
          </p:cNvPr>
          <p:cNvPicPr>
            <a:picLocks noChangeAspect="1"/>
          </p:cNvPicPr>
          <p:nvPr/>
        </p:nvPicPr>
        <p:blipFill>
          <a:blip r:embed="rId3"/>
          <a:stretch>
            <a:fillRect/>
          </a:stretch>
        </p:blipFill>
        <p:spPr>
          <a:xfrm>
            <a:off x="2059513" y="2156382"/>
            <a:ext cx="8278287" cy="4139144"/>
          </a:xfrm>
          <a:prstGeom prst="rect">
            <a:avLst/>
          </a:prstGeom>
        </p:spPr>
      </p:pic>
    </p:spTree>
    <p:extLst>
      <p:ext uri="{BB962C8B-B14F-4D97-AF65-F5344CB8AC3E}">
        <p14:creationId xmlns:p14="http://schemas.microsoft.com/office/powerpoint/2010/main" val="777474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A3007-125B-C41F-A814-071AF641C2D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6BA0162-2511-A9CA-DB4D-458686FC8079}"/>
              </a:ext>
            </a:extLst>
          </p:cNvPr>
          <p:cNvSpPr>
            <a:spLocks noGrp="1"/>
          </p:cNvSpPr>
          <p:nvPr>
            <p:ph type="title"/>
          </p:nvPr>
        </p:nvSpPr>
        <p:spPr/>
        <p:txBody>
          <a:bodyPr/>
          <a:lstStyle/>
          <a:p>
            <a:r>
              <a:rPr lang="en-US" altLang="zh-CN" dirty="0" err="1"/>
              <a:t>Softmax</a:t>
            </a:r>
            <a:r>
              <a:rPr lang="en-US" altLang="zh-CN" dirty="0"/>
              <a:t>,</a:t>
            </a:r>
            <a:r>
              <a:rPr lang="zh-CN" altLang="en-US" dirty="0"/>
              <a:t>困惑度（</a:t>
            </a:r>
            <a:r>
              <a:rPr lang="en-US" altLang="zh-CN" dirty="0"/>
              <a:t>Perplexity</a:t>
            </a:r>
            <a:r>
              <a:rPr lang="zh-CN" altLang="en-US" dirty="0"/>
              <a:t>）</a:t>
            </a:r>
            <a:r>
              <a:rPr lang="en-US" altLang="zh-CN" dirty="0"/>
              <a:t> </a:t>
            </a:r>
            <a:endParaRPr lang="zh-CN" altLang="en-US" dirty="0"/>
          </a:p>
        </p:txBody>
      </p:sp>
      <p:pic>
        <p:nvPicPr>
          <p:cNvPr id="4" name="图片 3">
            <a:extLst>
              <a:ext uri="{FF2B5EF4-FFF2-40B4-BE49-F238E27FC236}">
                <a16:creationId xmlns:a16="http://schemas.microsoft.com/office/drawing/2014/main" id="{D4E18A90-F2CB-49A4-29A5-8A6EE52CD900}"/>
              </a:ext>
            </a:extLst>
          </p:cNvPr>
          <p:cNvPicPr>
            <a:picLocks noChangeAspect="1"/>
          </p:cNvPicPr>
          <p:nvPr/>
        </p:nvPicPr>
        <p:blipFill>
          <a:blip r:embed="rId2"/>
          <a:stretch>
            <a:fillRect/>
          </a:stretch>
        </p:blipFill>
        <p:spPr>
          <a:xfrm>
            <a:off x="996257" y="980683"/>
            <a:ext cx="9935633" cy="2099888"/>
          </a:xfrm>
          <a:prstGeom prst="rect">
            <a:avLst/>
          </a:prstGeom>
        </p:spPr>
      </p:pic>
      <p:pic>
        <p:nvPicPr>
          <p:cNvPr id="7" name="图片 6">
            <a:extLst>
              <a:ext uri="{FF2B5EF4-FFF2-40B4-BE49-F238E27FC236}">
                <a16:creationId xmlns:a16="http://schemas.microsoft.com/office/drawing/2014/main" id="{6C0CEDF8-DE1F-F2C2-C89D-C9FA8D4CA2BA}"/>
              </a:ext>
            </a:extLst>
          </p:cNvPr>
          <p:cNvPicPr>
            <a:picLocks noChangeAspect="1"/>
          </p:cNvPicPr>
          <p:nvPr/>
        </p:nvPicPr>
        <p:blipFill>
          <a:blip r:embed="rId3"/>
          <a:stretch>
            <a:fillRect/>
          </a:stretch>
        </p:blipFill>
        <p:spPr>
          <a:xfrm>
            <a:off x="1073843" y="3382433"/>
            <a:ext cx="9943668" cy="2353733"/>
          </a:xfrm>
          <a:prstGeom prst="rect">
            <a:avLst/>
          </a:prstGeom>
        </p:spPr>
      </p:pic>
    </p:spTree>
    <p:extLst>
      <p:ext uri="{BB962C8B-B14F-4D97-AF65-F5344CB8AC3E}">
        <p14:creationId xmlns:p14="http://schemas.microsoft.com/office/powerpoint/2010/main" val="3380103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损失景观（</a:t>
            </a:r>
            <a:r>
              <a:rPr lang="en-US" altLang="zh-CN"/>
              <a:t>Loss Landscape</a:t>
            </a:r>
            <a:r>
              <a:rPr lang="zh-CN" altLang="en-US"/>
              <a:t>）</a:t>
            </a: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380999" y="1012121"/>
                <a:ext cx="10864851"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我们称损失函数</a:t>
                </a:r>
                <a14:m>
                  <m:oMath xmlns:m="http://schemas.openxmlformats.org/officeDocument/2006/math">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随参数</a:t>
                </a:r>
                <a14:m>
                  <m:oMath xmlns:m="http://schemas.openxmlformats.org/officeDocument/2006/math">
                    <m:r>
                      <a:rPr kumimoji="0" lang="en-US" altLang="zh-CN" sz="2400" b="1"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𝜽</m:t>
                    </m:r>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变化所得到的集合形态为损失景观</a:t>
                </a: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80999" y="1012121"/>
                <a:ext cx="10864851" cy="581057"/>
              </a:xfrm>
              <a:prstGeom prst="rect">
                <a:avLst/>
              </a:prstGeom>
              <a:blipFill rotWithShape="1">
                <a:blip r:embed="rId2"/>
                <a:stretch>
                  <a:fillRect l="-6" t="-97" b="-219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799062" y="1703992"/>
            <a:ext cx="6504976" cy="3741751"/>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80998" y="5339364"/>
                <a:ext cx="10864851" cy="96276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注意到</a:t>
                </a:r>
                <a14:m>
                  <m:oMath xmlns:m="http://schemas.openxmlformats.org/officeDocument/2006/math">
                    <m:r>
                      <a:rPr kumimoji="0" lang="en-US" altLang="zh-CN" sz="20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𝑅</m:t>
                    </m:r>
                    <m:r>
                      <a:rPr kumimoji="0" lang="en-US" altLang="zh-CN" sz="20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𝜽</m:t>
                    </m:r>
                    <m:r>
                      <a:rPr kumimoji="0" lang="en-US" altLang="zh-CN" sz="2000" b="0" i="1" u="none" strike="noStrike" kern="1200" cap="none" spc="0" normalizeH="0" baseline="0" noProof="0" smtClean="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m:t>
                    </m:r>
                  </m:oMath>
                </a14:m>
                <a:r>
                  <a:rPr kumimoji="0" lang="zh-CN" altLang="en-US" sz="20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同样也是关于数据集</a:t>
                </a:r>
                <a14:m>
                  <m:oMath xmlns:m="http://schemas.openxmlformats.org/officeDocument/2006/math">
                    <m:sSubSup>
                      <m:sSubSupPr>
                        <m:ctrlP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ctrlPr>
                      </m:sSubSupPr>
                      <m:e>
                        <m:d>
                          <m:dPr>
                            <m:begChr m:val="{"/>
                            <m:endChr m:val="}"/>
                            <m:ctrlP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ctrlPr>
                          </m:dPr>
                          <m:e>
                            <m:d>
                              <m:dPr>
                                <m:ctrlP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𝑥</m:t>
                                    </m:r>
                                  </m:e>
                                  <m:sub>
                                    <m: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 </m:t>
                                </m:r>
                                <m:sSub>
                                  <m:sSubPr>
                                    <m:ctrlP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𝑦</m:t>
                                    </m:r>
                                  </m:e>
                                  <m:sub>
                                    <m: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𝑖</m:t>
                                    </m:r>
                                  </m:sub>
                                </m:sSub>
                              </m:e>
                            </m:d>
                          </m:e>
                        </m:d>
                      </m:e>
                      <m:sub>
                        <m: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𝑖</m:t>
                        </m:r>
                        <m: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=1</m:t>
                        </m:r>
                      </m:sub>
                      <m:sup>
                        <m:r>
                          <a:rPr kumimoji="0" lang="en-US" altLang="zh-CN" sz="2000" b="0" i="1" u="none" strike="noStrike" kern="1200" cap="none" spc="0" normalizeH="0" baseline="0" noProof="0">
                            <a:ln>
                              <a:noFill/>
                            </a:ln>
                            <a:solidFill>
                              <a:srgbClr val="FFFFFF">
                                <a:lumMod val="50000"/>
                              </a:srgbClr>
                            </a:solidFill>
                            <a:effectLst/>
                            <a:uLnTx/>
                            <a:uFillTx/>
                            <a:latin typeface="Cambria Math" panose="02040503050406030204" pitchFamily="18" charset="0"/>
                            <a:ea typeface="微软雅黑" panose="020B0503020204020204" pitchFamily="34" charset="-122"/>
                            <a:cs typeface="+mn-cs"/>
                          </a:rPr>
                          <m:t>𝑛</m:t>
                        </m:r>
                      </m:sup>
                    </m:sSubSup>
                  </m:oMath>
                </a14:m>
                <a:r>
                  <a:rPr kumimoji="0" lang="zh-CN" altLang="en-US" sz="20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的函数，因此根据参与计算的数据集不同，损失景观还可以细分为训练集的损失景观和测试集的损失景观。</a:t>
                </a:r>
                <a:endParaRPr kumimoji="0" lang="en-US" altLang="zh-CN" sz="20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80998" y="5339364"/>
                <a:ext cx="10864851" cy="962764"/>
              </a:xfrm>
              <a:prstGeom prst="rect">
                <a:avLst/>
              </a:prstGeom>
              <a:blipFill rotWithShape="1">
                <a:blip r:embed="rId4"/>
                <a:stretch>
                  <a:fillRect l="-6" t="-29" r="6" b="-7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1263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2A5E8-3AAF-AA37-1841-02F02AF576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182B849-B82B-15B3-1010-E93DDF1EAFA4}"/>
              </a:ext>
            </a:extLst>
          </p:cNvPr>
          <p:cNvSpPr>
            <a:spLocks noGrp="1"/>
          </p:cNvSpPr>
          <p:nvPr>
            <p:ph type="title"/>
          </p:nvPr>
        </p:nvSpPr>
        <p:spPr>
          <a:xfrm>
            <a:off x="381242" y="2844289"/>
            <a:ext cx="11429516" cy="761979"/>
          </a:xfrm>
        </p:spPr>
        <p:txBody>
          <a:bodyPr/>
          <a:lstStyle/>
          <a:p>
            <a:pPr algn="ctr"/>
            <a:r>
              <a:rPr lang="zh-CN" altLang="en-US" dirty="0"/>
              <a:t>常用优化算法</a:t>
            </a:r>
          </a:p>
        </p:txBody>
      </p:sp>
    </p:spTree>
    <p:extLst>
      <p:ext uri="{BB962C8B-B14F-4D97-AF65-F5344CB8AC3E}">
        <p14:creationId xmlns:p14="http://schemas.microsoft.com/office/powerpoint/2010/main" val="1133489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4353A-90AA-E771-4E7C-A26F6CB782AE}"/>
              </a:ext>
            </a:extLst>
          </p:cNvPr>
          <p:cNvSpPr>
            <a:spLocks noGrp="1"/>
          </p:cNvSpPr>
          <p:nvPr>
            <p:ph type="title"/>
          </p:nvPr>
        </p:nvSpPr>
        <p:spPr/>
        <p:txBody>
          <a:bodyPr/>
          <a:lstStyle/>
          <a:p>
            <a:r>
              <a:rPr lang="zh-CN" altLang="en-US" dirty="0"/>
              <a:t>梯度下降法（</a:t>
            </a:r>
            <a:r>
              <a:rPr lang="en-US" altLang="zh-CN" dirty="0"/>
              <a:t>Gradient Descent, GD</a:t>
            </a:r>
            <a:r>
              <a:rPr lang="zh-CN" altLang="en-US" dirty="0"/>
              <a:t>）</a:t>
            </a:r>
          </a:p>
        </p:txBody>
      </p:sp>
      <p:sp>
        <p:nvSpPr>
          <p:cNvPr id="4" name="弧形 3">
            <a:extLst>
              <a:ext uri="{FF2B5EF4-FFF2-40B4-BE49-F238E27FC236}">
                <a16:creationId xmlns:a16="http://schemas.microsoft.com/office/drawing/2014/main" id="{72FBF1FF-AA50-2AF5-5735-BC8A6DBBBD7C}"/>
              </a:ext>
            </a:extLst>
          </p:cNvPr>
          <p:cNvSpPr/>
          <p:nvPr/>
        </p:nvSpPr>
        <p:spPr>
          <a:xfrm rot="7657152">
            <a:off x="394856" y="17398"/>
            <a:ext cx="4296640" cy="1927514"/>
          </a:xfrm>
          <a:prstGeom prst="arc">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cxnSp>
        <p:nvCxnSpPr>
          <p:cNvPr id="6" name="直接连接符 5">
            <a:extLst>
              <a:ext uri="{FF2B5EF4-FFF2-40B4-BE49-F238E27FC236}">
                <a16:creationId xmlns:a16="http://schemas.microsoft.com/office/drawing/2014/main" id="{961903A6-B522-4499-7632-A12356CF7A16}"/>
              </a:ext>
            </a:extLst>
          </p:cNvPr>
          <p:cNvCxnSpPr/>
          <p:nvPr/>
        </p:nvCxnSpPr>
        <p:spPr>
          <a:xfrm flipV="1">
            <a:off x="1226127" y="1870364"/>
            <a:ext cx="2275609" cy="1231322"/>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08926B80-8250-D4E2-A18C-BCFA917F9E2F}"/>
              </a:ext>
            </a:extLst>
          </p:cNvPr>
          <p:cNvSpPr txBox="1"/>
          <p:nvPr/>
        </p:nvSpPr>
        <p:spPr>
          <a:xfrm>
            <a:off x="3714750" y="1558636"/>
            <a:ext cx="42031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B61616"/>
                </a:solidFill>
                <a:effectLst/>
                <a:uLnTx/>
                <a:uFillTx/>
                <a:latin typeface="Book Antiqua"/>
                <a:ea typeface="黑体"/>
                <a:cs typeface="+mn-cs"/>
              </a:rPr>
              <a:t>线性化</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B91CFAD-2C6B-DBC0-B7FD-DF1237BD9A2E}"/>
                  </a:ext>
                </a:extLst>
              </p:cNvPr>
              <p:cNvSpPr txBox="1"/>
              <p:nvPr/>
            </p:nvSpPr>
            <p:spPr>
              <a:xfrm>
                <a:off x="3501736" y="2403426"/>
                <a:ext cx="56162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𝑅</m:t>
                      </m:r>
                      <m:d>
                        <m:dPr>
                          <m:ctrlP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d>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𝑅</m:t>
                      </m:r>
                      <m:d>
                        <m:dPr>
                          <m:ctrlP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sSub>
                            <m:sSubPr>
                              <m:ctrlP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0</m:t>
                              </m:r>
                            </m:sub>
                          </m:sSub>
                        </m:e>
                      </m:d>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m:rPr>
                          <m:sty m:val="p"/>
                        </m:rPr>
                        <a:rPr kumimoji="0" lang="en-US" altLang="zh-CN" sz="2800" b="0" i="0"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𝑅</m:t>
                      </m:r>
                      <m:d>
                        <m:dPr>
                          <m:ctrlP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sSub>
                            <m:sSubPr>
                              <m:ctrlP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0</m:t>
                              </m:r>
                            </m:sub>
                          </m:sSub>
                        </m:e>
                      </m:d>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0</m:t>
                          </m:r>
                        </m:sub>
                      </m:sSub>
                      <m:r>
                        <a:rPr kumimoji="0" lang="en-US" altLang="zh-CN" sz="28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oMath>
                  </m:oMathPara>
                </a14:m>
                <a:endParaRPr kumimoji="0" lang="zh-CN" altLang="en-US" sz="28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8" name="文本框 7">
                <a:extLst>
                  <a:ext uri="{FF2B5EF4-FFF2-40B4-BE49-F238E27FC236}">
                    <a16:creationId xmlns:a16="http://schemas.microsoft.com/office/drawing/2014/main" id="{AB91CFAD-2C6B-DBC0-B7FD-DF1237BD9A2E}"/>
                  </a:ext>
                </a:extLst>
              </p:cNvPr>
              <p:cNvSpPr txBox="1">
                <a:spLocks noRot="1" noChangeAspect="1" noMove="1" noResize="1" noEditPoints="1" noAdjustHandles="1" noChangeArrowheads="1" noChangeShapeType="1" noTextEdit="1"/>
              </p:cNvSpPr>
              <p:nvPr/>
            </p:nvSpPr>
            <p:spPr>
              <a:xfrm>
                <a:off x="3501736" y="2403426"/>
                <a:ext cx="5616287"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BA80C41-5F98-6D10-E07C-49B4F6D3DB36}"/>
                  </a:ext>
                </a:extLst>
              </p:cNvPr>
              <p:cNvSpPr txBox="1"/>
              <p:nvPr/>
            </p:nvSpPr>
            <p:spPr>
              <a:xfrm>
                <a:off x="3562782" y="4169125"/>
                <a:ext cx="714053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42C2D"/>
                    </a:solidFill>
                    <a:effectLst/>
                    <a:uLnTx/>
                    <a:uFillTx/>
                    <a:latin typeface="Cambria Math" panose="02040503050406030204" pitchFamily="18" charset="0"/>
                    <a:ea typeface="黑体"/>
                    <a:cs typeface="+mn-cs"/>
                  </a:rPr>
                  <a:t>两个向量内积，什么时候最小？</a:t>
                </a:r>
                <a:endParaRPr kumimoji="0" lang="en-US" altLang="zh-CN" sz="2400" b="0" i="0" u="none" strike="noStrike" kern="1200" cap="none" spc="0" normalizeH="0" baseline="0" noProof="0" dirty="0">
                  <a:ln>
                    <a:noFill/>
                  </a:ln>
                  <a:solidFill>
                    <a:srgbClr val="242C2D"/>
                  </a:solidFill>
                  <a:effectLst/>
                  <a:uLnTx/>
                  <a:uFillTx/>
                  <a:latin typeface="Cambria Math" panose="02040503050406030204" pitchFamily="18"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42C2D"/>
                  </a:solidFill>
                  <a:effectLst/>
                  <a:uLnTx/>
                  <a:uFillTx/>
                  <a:latin typeface="Cambria Math" panose="02040503050406030204" pitchFamily="18"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𝑅</m:t>
                      </m:r>
                      <m:d>
                        <m:d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sSub>
                            <m:sSub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0</m:t>
                              </m:r>
                            </m:sub>
                          </m:sSub>
                        </m:e>
                      </m:d>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m:rPr>
                          <m:sty m:val="p"/>
                        </m:rPr>
                        <a:rPr kumimoji="0" lang="en-US" altLang="zh-CN" sz="2400" b="0" i="0" u="none" strike="noStrike" kern="1200" cap="none" spc="0" normalizeH="0" baseline="0" noProof="0">
                          <a:ln>
                            <a:noFill/>
                          </a:ln>
                          <a:solidFill>
                            <a:srgbClr val="242C2D"/>
                          </a:solidFill>
                          <a:effectLst/>
                          <a:uLnTx/>
                          <a:uFillTx/>
                          <a:latin typeface="Cambria Math" panose="02040503050406030204" pitchFamily="18" charset="0"/>
                          <a:cs typeface="+mn-cs"/>
                        </a:rPr>
                        <m:t>Δ</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oMath>
                  </m:oMathPara>
                </a14:m>
                <a:endParaRPr kumimoji="0" lang="zh-CN" altLang="en-US" sz="24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10" name="文本框 9">
                <a:extLst>
                  <a:ext uri="{FF2B5EF4-FFF2-40B4-BE49-F238E27FC236}">
                    <a16:creationId xmlns:a16="http://schemas.microsoft.com/office/drawing/2014/main" id="{2BA80C41-5F98-6D10-E07C-49B4F6D3DB36}"/>
                  </a:ext>
                </a:extLst>
              </p:cNvPr>
              <p:cNvSpPr txBox="1">
                <a:spLocks noRot="1" noChangeAspect="1" noMove="1" noResize="1" noEditPoints="1" noAdjustHandles="1" noChangeArrowheads="1" noChangeShapeType="1" noTextEdit="1"/>
              </p:cNvSpPr>
              <p:nvPr/>
            </p:nvSpPr>
            <p:spPr>
              <a:xfrm>
                <a:off x="3562782" y="4169125"/>
                <a:ext cx="7140533" cy="1200329"/>
              </a:xfrm>
              <a:prstGeom prst="rect">
                <a:avLst/>
              </a:prstGeom>
              <a:blipFill>
                <a:blip r:embed="rId3"/>
                <a:stretch>
                  <a:fillRect l="-1280" t="-55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EDB2CEB-5E46-15CC-8B43-47D1B73592BE}"/>
                  </a:ext>
                </a:extLst>
              </p:cNvPr>
              <p:cNvSpPr txBox="1"/>
              <p:nvPr/>
            </p:nvSpPr>
            <p:spPr>
              <a:xfrm>
                <a:off x="3562781" y="3228875"/>
                <a:ext cx="714053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kern="1200" cap="none" spc="0" normalizeH="0" baseline="0" noProof="0" smtClean="0">
                          <a:ln>
                            <a:noFill/>
                          </a:ln>
                          <a:solidFill>
                            <a:srgbClr val="242C2D"/>
                          </a:solidFill>
                          <a:effectLst/>
                          <a:uLnTx/>
                          <a:uFillTx/>
                          <a:latin typeface="Cambria Math" panose="02040503050406030204" pitchFamily="18" charset="0"/>
                          <a:cs typeface="+mn-cs"/>
                        </a:rPr>
                        <m:t>Δ</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0</m:t>
                          </m:r>
                        </m:sub>
                      </m:sSub>
                    </m:oMath>
                  </m:oMathPara>
                </a14:m>
                <a:endParaRPr kumimoji="0" lang="zh-CN" altLang="en-US" sz="24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12" name="文本框 11">
                <a:extLst>
                  <a:ext uri="{FF2B5EF4-FFF2-40B4-BE49-F238E27FC236}">
                    <a16:creationId xmlns:a16="http://schemas.microsoft.com/office/drawing/2014/main" id="{7EDB2CEB-5E46-15CC-8B43-47D1B73592BE}"/>
                  </a:ext>
                </a:extLst>
              </p:cNvPr>
              <p:cNvSpPr txBox="1">
                <a:spLocks noRot="1" noChangeAspect="1" noMove="1" noResize="1" noEditPoints="1" noAdjustHandles="1" noChangeArrowheads="1" noChangeShapeType="1" noTextEdit="1"/>
              </p:cNvSpPr>
              <p:nvPr/>
            </p:nvSpPr>
            <p:spPr>
              <a:xfrm>
                <a:off x="3562781" y="3228875"/>
                <a:ext cx="7140533" cy="461665"/>
              </a:xfrm>
              <a:prstGeom prst="rect">
                <a:avLst/>
              </a:prstGeom>
              <a:blipFill>
                <a:blip r:embed="rId4"/>
                <a:stretch>
                  <a:fillRect b="-133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50C6AA2-A37D-DDA1-CA32-8DF7B067796C}"/>
              </a:ext>
            </a:extLst>
          </p:cNvPr>
          <p:cNvSpPr txBox="1"/>
          <p:nvPr/>
        </p:nvSpPr>
        <p:spPr>
          <a:xfrm>
            <a:off x="3647209" y="5393542"/>
            <a:ext cx="42031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B61616"/>
                </a:solidFill>
                <a:effectLst/>
                <a:uLnTx/>
                <a:uFillTx/>
                <a:latin typeface="Book Antiqua"/>
                <a:ea typeface="黑体"/>
                <a:cs typeface="+mn-cs"/>
              </a:rPr>
              <a:t>方向相反！</a:t>
            </a:r>
            <a:endParaRPr kumimoji="0" lang="zh-CN" altLang="en-US" sz="2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345520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梯度下降法（</a:t>
            </a:r>
            <a:r>
              <a:rPr lang="en-US" altLang="zh-CN" dirty="0"/>
              <a:t>Gradient Descent, GD</a:t>
            </a:r>
            <a:r>
              <a:rPr lang="zh-CN" altLang="en-US" dirty="0"/>
              <a:t>）</a:t>
            </a:r>
          </a:p>
        </p:txBody>
      </p:sp>
      <mc:AlternateContent xmlns:mc="http://schemas.openxmlformats.org/markup-compatibility/2006" xmlns:a14="http://schemas.microsoft.com/office/drawing/2010/main">
        <mc:Choice Requires="a14">
          <p:sp>
            <p:nvSpPr>
              <p:cNvPr id="10" name="文本框 9"/>
              <p:cNvSpPr txBox="1"/>
              <p:nvPr/>
            </p:nvSpPr>
            <p:spPr>
              <a:xfrm>
                <a:off x="380999" y="1012121"/>
                <a:ext cx="11258551" cy="27970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梯度下降法是最基本的优化算法。其以负梯度方向为搜索方向，以固定的步长（即学习率）来更新参数。具体算法为：</a:t>
                </a:r>
                <a:br>
                  <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b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m:rPr>
                              <m:sty m:val="p"/>
                            </m:rPr>
                            <a:rPr kumimoji="0" lang="en-US" altLang="zh-CN" sz="24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𝑆</m:t>
                          </m:r>
                        </m:sub>
                      </m:sSub>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e>
                      </m:d>
                    </m:oMath>
                  </m:oMathPara>
                </a14:m>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𝜂</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oMath>
                  </m:oMathPara>
                </a14:m>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其中，</a:t>
                </a:r>
                <a14:m>
                  <m:oMath xmlns:m="http://schemas.openxmlformats.org/officeDocument/2006/math">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𝜂</m:t>
                    </m:r>
                  </m:oMath>
                </a14:m>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是</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学习率</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learning rate</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，或叫步长，</a:t>
                </a:r>
                <a:r>
                  <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step size</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p>
            </p:txBody>
          </p:sp>
        </mc:Choice>
        <mc:Fallback xmlns="">
          <p:sp>
            <p:nvSpPr>
              <p:cNvPr id="10" name="文本框 9"/>
              <p:cNvSpPr txBox="1">
                <a:spLocks noRot="1" noChangeAspect="1" noMove="1" noResize="1" noEditPoints="1" noAdjustHandles="1" noChangeArrowheads="1" noChangeShapeType="1" noTextEdit="1"/>
              </p:cNvSpPr>
              <p:nvPr/>
            </p:nvSpPr>
            <p:spPr>
              <a:xfrm>
                <a:off x="380999" y="1012121"/>
                <a:ext cx="11258551" cy="2797048"/>
              </a:xfrm>
              <a:prstGeom prst="rect">
                <a:avLst/>
              </a:prstGeom>
              <a:blipFill rotWithShape="1">
                <a:blip r:embed="rId2"/>
                <a:stretch>
                  <a:fillRect l="-6" t="-20" b="16"/>
                </a:stretch>
              </a:blipFill>
            </p:spPr>
            <p:txBody>
              <a:bodyPr/>
              <a:lstStyle/>
              <a:p>
                <a:r>
                  <a:rPr lang="zh-CN" altLang="en-US">
                    <a:noFill/>
                  </a:rPr>
                  <a:t> </a:t>
                </a:r>
              </a:p>
            </p:txBody>
          </p:sp>
        </mc:Fallback>
      </mc:AlternateContent>
      <p:pic>
        <p:nvPicPr>
          <p:cNvPr id="5" name="图片 4"/>
          <p:cNvPicPr>
            <a:picLocks noChangeAspect="1"/>
          </p:cNvPicPr>
          <p:nvPr/>
        </p:nvPicPr>
        <p:blipFill>
          <a:blip r:embed="rId3"/>
          <a:srcRect l="32727" r="33814"/>
          <a:stretch>
            <a:fillRect/>
          </a:stretch>
        </p:blipFill>
        <p:spPr>
          <a:xfrm>
            <a:off x="7048500" y="3879019"/>
            <a:ext cx="2540000" cy="239769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4514" y="3984041"/>
            <a:ext cx="2351592" cy="2281045"/>
          </a:xfrm>
          <a:prstGeom prst="rect">
            <a:avLst/>
          </a:prstGeom>
        </p:spPr>
      </p:pic>
      <p:sp>
        <p:nvSpPr>
          <p:cNvPr id="2" name="文本框 1">
            <a:extLst>
              <a:ext uri="{FF2B5EF4-FFF2-40B4-BE49-F238E27FC236}">
                <a16:creationId xmlns:a16="http://schemas.microsoft.com/office/drawing/2014/main" id="{925EBB8D-A4E2-2EBE-EAA7-4D09886A61EE}"/>
              </a:ext>
            </a:extLst>
          </p:cNvPr>
          <p:cNvSpPr txBox="1"/>
          <p:nvPr/>
        </p:nvSpPr>
        <p:spPr>
          <a:xfrm>
            <a:off x="8195621" y="2306781"/>
            <a:ext cx="34439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B61616"/>
                </a:solidFill>
                <a:effectLst/>
                <a:uLnTx/>
                <a:uFillTx/>
                <a:latin typeface="Book Antiqua"/>
                <a:ea typeface="黑体"/>
                <a:cs typeface="+mn-cs"/>
              </a:rPr>
              <a:t>思考：为什么选负梯度方向？</a:t>
            </a:r>
          </a:p>
        </p:txBody>
      </p:sp>
    </p:spTree>
    <p:extLst>
      <p:ext uri="{BB962C8B-B14F-4D97-AF65-F5344CB8AC3E}">
        <p14:creationId xmlns:p14="http://schemas.microsoft.com/office/powerpoint/2010/main" val="1266087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向后传播方法：两层神经网络</a:t>
            </a:r>
          </a:p>
        </p:txBody>
      </p:sp>
      <p:pic>
        <p:nvPicPr>
          <p:cNvPr id="5" name="图片 4"/>
          <p:cNvPicPr>
            <a:picLocks noChangeAspect="1"/>
          </p:cNvPicPr>
          <p:nvPr>
            <p:custDataLst>
              <p:tags r:id="rId2"/>
            </p:custDataLst>
          </p:nvPr>
        </p:nvPicPr>
        <p:blipFill>
          <a:blip r:embed="rId9">
            <a:clrChange>
              <a:clrFrom>
                <a:srgbClr val="FFFFFF">
                  <a:alpha val="100000"/>
                </a:srgbClr>
              </a:clrFrom>
              <a:clrTo>
                <a:srgbClr val="FFFFFF">
                  <a:alpha val="100000"/>
                  <a:alpha val="0"/>
                </a:srgbClr>
              </a:clrTo>
            </a:clrChange>
          </a:blip>
          <a:stretch>
            <a:fillRect/>
          </a:stretch>
        </p:blipFill>
        <p:spPr>
          <a:xfrm>
            <a:off x="965200" y="1392555"/>
            <a:ext cx="3148965" cy="801370"/>
          </a:xfrm>
          <a:prstGeom prst="rect">
            <a:avLst/>
          </a:prstGeom>
        </p:spPr>
      </p:pic>
      <p:sp>
        <p:nvSpPr>
          <p:cNvPr id="3" name="文本框 2"/>
          <p:cNvSpPr txBox="1"/>
          <p:nvPr/>
        </p:nvSpPr>
        <p:spPr>
          <a:xfrm>
            <a:off x="503555" y="92456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两层神经网络：</a:t>
            </a:r>
          </a:p>
        </p:txBody>
      </p:sp>
      <p:sp>
        <p:nvSpPr>
          <p:cNvPr id="4" name="文本框 3"/>
          <p:cNvSpPr txBox="1"/>
          <p:nvPr/>
        </p:nvSpPr>
        <p:spPr>
          <a:xfrm>
            <a:off x="503555" y="215646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简记为：</a:t>
            </a:r>
          </a:p>
        </p:txBody>
      </p:sp>
      <p:pic>
        <p:nvPicPr>
          <p:cNvPr id="6" name="图片 5"/>
          <p:cNvPicPr>
            <a:picLocks noChangeAspect="1"/>
          </p:cNvPicPr>
          <p:nvPr>
            <p:custDataLst>
              <p:tags r:id="rId3"/>
            </p:custDataLst>
          </p:nvPr>
        </p:nvPicPr>
        <p:blipFill>
          <a:blip r:embed="rId10">
            <a:clrChange>
              <a:clrFrom>
                <a:srgbClr val="FFFFFF">
                  <a:alpha val="100000"/>
                </a:srgbClr>
              </a:clrFrom>
              <a:clrTo>
                <a:srgbClr val="FFFFFF">
                  <a:alpha val="100000"/>
                  <a:alpha val="0"/>
                </a:srgbClr>
              </a:clrTo>
            </a:clrChange>
          </a:blip>
          <a:stretch>
            <a:fillRect/>
          </a:stretch>
        </p:blipFill>
        <p:spPr>
          <a:xfrm>
            <a:off x="636011" y="2745535"/>
            <a:ext cx="2290400" cy="687120"/>
          </a:xfrm>
          <a:prstGeom prst="rect">
            <a:avLst/>
          </a:prstGeom>
        </p:spPr>
      </p:pic>
      <p:sp>
        <p:nvSpPr>
          <p:cNvPr id="7" name="文本框 6"/>
          <p:cNvSpPr txBox="1"/>
          <p:nvPr/>
        </p:nvSpPr>
        <p:spPr>
          <a:xfrm>
            <a:off x="503555" y="342900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均方差损失函数：</a:t>
            </a:r>
          </a:p>
        </p:txBody>
      </p:sp>
      <p:pic>
        <p:nvPicPr>
          <p:cNvPr id="8" name="图片 7"/>
          <p:cNvPicPr>
            <a:picLocks noChangeAspect="1"/>
          </p:cNvPicPr>
          <p:nvPr>
            <p:custDataLst>
              <p:tags r:id="rId4"/>
            </p:custDataLst>
          </p:nvPr>
        </p:nvPicPr>
        <p:blipFill>
          <a:blip r:embed="rId11">
            <a:clrChange>
              <a:clrFrom>
                <a:srgbClr val="FFFFFF">
                  <a:alpha val="100000"/>
                </a:srgbClr>
              </a:clrFrom>
              <a:clrTo>
                <a:srgbClr val="FFFFFF">
                  <a:alpha val="100000"/>
                  <a:alpha val="0"/>
                </a:srgbClr>
              </a:clrTo>
            </a:clrChange>
          </a:blip>
          <a:stretch>
            <a:fillRect/>
          </a:stretch>
        </p:blipFill>
        <p:spPr>
          <a:xfrm>
            <a:off x="442478" y="4022234"/>
            <a:ext cx="3788535" cy="905580"/>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5725795" y="924560"/>
                <a:ext cx="3666490" cy="50482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对</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𝑤</m:t>
                        </m:r>
                      </m:e>
                      <m:sub>
                        <m:r>
                          <a:rPr lang="en-US" altLang="zh-CN" sz="2400" i="1">
                            <a:latin typeface="Cambria Math" panose="02040503050406030204" charset="0"/>
                            <a:cs typeface="Cambria Math" panose="02040503050406030204" charset="0"/>
                          </a:rPr>
                          <m:t>𝑗</m:t>
                        </m:r>
                      </m:sub>
                    </m:sSub>
                  </m:oMath>
                </a14:m>
                <a:r>
                  <a:rPr lang="zh-CN" altLang="en-US" sz="2400">
                    <a:latin typeface="Cambria Math" panose="02040503050406030204" charset="0"/>
                    <a:cs typeface="Cambria Math" panose="02040503050406030204" charset="0"/>
                  </a:rPr>
                  <a:t>求梯度</a:t>
                </a:r>
                <a:r>
                  <a:rPr lang="zh-CN" altLang="en-US" sz="2400"/>
                  <a:t>：</a:t>
                </a:r>
              </a:p>
            </p:txBody>
          </p:sp>
        </mc:Choice>
        <mc:Fallback xmlns="">
          <p:sp>
            <p:nvSpPr>
              <p:cNvPr id="10" name="文本框 9"/>
              <p:cNvSpPr txBox="1">
                <a:spLocks noRot="1" noChangeAspect="1" noMove="1" noResize="1" noEditPoints="1" noAdjustHandles="1" noChangeArrowheads="1" noChangeShapeType="1" noTextEdit="1"/>
              </p:cNvSpPr>
              <p:nvPr/>
            </p:nvSpPr>
            <p:spPr>
              <a:xfrm>
                <a:off x="5725795" y="924560"/>
                <a:ext cx="3666490" cy="504825"/>
              </a:xfrm>
              <a:prstGeom prst="rect">
                <a:avLst/>
              </a:prstGeom>
              <a:blipFill rotWithShape="1">
                <a:blip r:embed="rId12"/>
                <a:stretch>
                  <a:fillRect/>
                </a:stretch>
              </a:blipFill>
            </p:spPr>
            <p:txBody>
              <a:bodyPr/>
              <a:lstStyle/>
              <a:p>
                <a:r>
                  <a:rPr lang="zh-CN" altLang="en-US">
                    <a:noFill/>
                  </a:rPr>
                  <a:t> </a:t>
                </a:r>
              </a:p>
            </p:txBody>
          </p:sp>
        </mc:Fallback>
      </mc:AlternateContent>
      <p:pic>
        <p:nvPicPr>
          <p:cNvPr id="12" name="图片 11"/>
          <p:cNvPicPr>
            <a:picLocks noChangeAspect="1"/>
          </p:cNvPicPr>
          <p:nvPr>
            <p:custDataLst>
              <p:tags r:id="rId5"/>
            </p:custDataLst>
          </p:nvPr>
        </p:nvPicPr>
        <p:blipFill>
          <a:blip r:embed="rId13">
            <a:clrChange>
              <a:clrFrom>
                <a:srgbClr val="FFFFFF">
                  <a:alpha val="100000"/>
                </a:srgbClr>
              </a:clrFrom>
              <a:clrTo>
                <a:srgbClr val="FFFFFF">
                  <a:alpha val="100000"/>
                  <a:alpha val="0"/>
                </a:srgbClr>
              </a:clrTo>
            </a:clrChange>
          </a:blip>
          <a:stretch>
            <a:fillRect/>
          </a:stretch>
        </p:blipFill>
        <p:spPr>
          <a:xfrm>
            <a:off x="636033" y="5476081"/>
            <a:ext cx="3977546" cy="905580"/>
          </a:xfrm>
          <a:prstGeom prst="rect">
            <a:avLst/>
          </a:prstGeom>
        </p:spPr>
      </p:pic>
      <p:pic>
        <p:nvPicPr>
          <p:cNvPr id="13" name="图片 12"/>
          <p:cNvPicPr>
            <a:picLocks noChangeAspect="1"/>
          </p:cNvPicPr>
          <p:nvPr>
            <p:custDataLst>
              <p:tags r:id="rId6"/>
            </p:custDataLst>
          </p:nvPr>
        </p:nvPicPr>
        <p:blipFill>
          <a:blip r:embed="rId14">
            <a:clrChange>
              <a:clrFrom>
                <a:srgbClr val="FFFFFF">
                  <a:alpha val="100000"/>
                </a:srgbClr>
              </a:clrFrom>
              <a:clrTo>
                <a:srgbClr val="FFFFFF">
                  <a:alpha val="100000"/>
                  <a:alpha val="0"/>
                </a:srgbClr>
              </a:clrTo>
            </a:clrChange>
          </a:blip>
          <a:stretch>
            <a:fillRect/>
          </a:stretch>
        </p:blipFill>
        <p:spPr>
          <a:xfrm>
            <a:off x="5873437" y="1384959"/>
            <a:ext cx="5731638" cy="4373027"/>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503555" y="4927600"/>
                <a:ext cx="3666490" cy="50482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对</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b="0" i="1" smtClean="0">
                            <a:latin typeface="Cambria Math" panose="02040503050406030204" pitchFamily="18" charset="0"/>
                            <a:cs typeface="Cambria Math" panose="02040503050406030204" charset="0"/>
                          </a:rPr>
                          <m:t>𝑎</m:t>
                        </m:r>
                      </m:e>
                      <m:sub>
                        <m:r>
                          <a:rPr lang="en-US" altLang="zh-CN" sz="2400" i="1">
                            <a:latin typeface="Cambria Math" panose="02040503050406030204" charset="0"/>
                            <a:cs typeface="Cambria Math" panose="02040503050406030204" charset="0"/>
                          </a:rPr>
                          <m:t>𝑗</m:t>
                        </m:r>
                      </m:sub>
                    </m:sSub>
                  </m:oMath>
                </a14:m>
                <a:r>
                  <a:rPr lang="zh-CN" altLang="en-US" sz="2400" dirty="0">
                    <a:latin typeface="Cambria Math" panose="02040503050406030204" charset="0"/>
                    <a:cs typeface="Cambria Math" panose="02040503050406030204" charset="0"/>
                  </a:rPr>
                  <a:t>求梯度</a:t>
                </a:r>
                <a:r>
                  <a:rPr lang="zh-CN" altLang="en-US" sz="2400" dirty="0"/>
                  <a:t>：</a:t>
                </a:r>
              </a:p>
            </p:txBody>
          </p:sp>
        </mc:Choice>
        <mc:Fallback xmlns="">
          <p:sp>
            <p:nvSpPr>
              <p:cNvPr id="14" name="文本框 13"/>
              <p:cNvSpPr txBox="1">
                <a:spLocks noRot="1" noChangeAspect="1" noMove="1" noResize="1" noEditPoints="1" noAdjustHandles="1" noChangeArrowheads="1" noChangeShapeType="1" noTextEdit="1"/>
              </p:cNvSpPr>
              <p:nvPr/>
            </p:nvSpPr>
            <p:spPr>
              <a:xfrm>
                <a:off x="503555" y="4927600"/>
                <a:ext cx="3666490" cy="504825"/>
              </a:xfrm>
              <a:prstGeom prst="rect">
                <a:avLst/>
              </a:prstGeom>
              <a:blipFill>
                <a:blip r:embed="rId15"/>
                <a:stretch>
                  <a:fillRect l="-2329" t="-9639" b="-18072"/>
                </a:stretch>
              </a:blipFill>
            </p:spPr>
            <p:txBody>
              <a:bodyPr/>
              <a:lstStyle/>
              <a:p>
                <a:r>
                  <a:rPr lang="zh-CN" altLang="en-US">
                    <a:noFill/>
                  </a:rPr>
                  <a:t> </a:t>
                </a:r>
              </a:p>
            </p:txBody>
          </p:sp>
        </mc:Fallback>
      </mc:AlternateContent>
      <p:pic>
        <p:nvPicPr>
          <p:cNvPr id="15" name="图片 14"/>
          <p:cNvPicPr>
            <a:picLocks noChangeAspect="1"/>
          </p:cNvPicPr>
          <p:nvPr>
            <p:custDataLst>
              <p:tags r:id="rId7"/>
            </p:custDataLst>
          </p:nvPr>
        </p:nvPicPr>
        <p:blipFill>
          <a:blip r:embed="rId16">
            <a:clrChange>
              <a:clrFrom>
                <a:srgbClr val="FFFFFF">
                  <a:alpha val="100000"/>
                </a:srgbClr>
              </a:clrFrom>
              <a:clrTo>
                <a:srgbClr val="FFFFFF">
                  <a:alpha val="100000"/>
                  <a:alpha val="0"/>
                </a:srgbClr>
              </a:clrTo>
            </a:clrChange>
          </a:blip>
          <a:stretch>
            <a:fillRect/>
          </a:stretch>
        </p:blipFill>
        <p:spPr>
          <a:xfrm>
            <a:off x="4497705" y="5617845"/>
            <a:ext cx="7440295" cy="6229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5BB9A-C683-C78D-5BF5-C18305AF812C}"/>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99F09DB7-4A50-987B-D1B3-49C74887AAE3}"/>
              </a:ext>
            </a:extLst>
          </p:cNvPr>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向后传播方法：两层神经网络</a:t>
            </a:r>
          </a:p>
        </p:txBody>
      </p:sp>
      <p:pic>
        <p:nvPicPr>
          <p:cNvPr id="9" name="图片 8">
            <a:extLst>
              <a:ext uri="{FF2B5EF4-FFF2-40B4-BE49-F238E27FC236}">
                <a16:creationId xmlns:a16="http://schemas.microsoft.com/office/drawing/2014/main" id="{5B0AC749-031F-F72C-F90E-0F7DE2766CDE}"/>
              </a:ext>
            </a:extLst>
          </p:cNvPr>
          <p:cNvPicPr>
            <a:picLocks noChangeAspect="1"/>
          </p:cNvPicPr>
          <p:nvPr/>
        </p:nvPicPr>
        <p:blipFill>
          <a:blip r:embed="rId3"/>
          <a:stretch>
            <a:fillRect/>
          </a:stretch>
        </p:blipFill>
        <p:spPr>
          <a:xfrm>
            <a:off x="0" y="1545287"/>
            <a:ext cx="12192000" cy="3767425"/>
          </a:xfrm>
          <a:prstGeom prst="rect">
            <a:avLst/>
          </a:prstGeom>
        </p:spPr>
      </p:pic>
    </p:spTree>
    <p:extLst>
      <p:ext uri="{BB962C8B-B14F-4D97-AF65-F5344CB8AC3E}">
        <p14:creationId xmlns:p14="http://schemas.microsoft.com/office/powerpoint/2010/main" val="111253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人工智能可以做什么</a:t>
            </a: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5858" r="47565" b="29071"/>
          <a:stretch>
            <a:fillRect/>
          </a:stretch>
        </p:blipFill>
        <p:spPr>
          <a:xfrm>
            <a:off x="716915" y="1116965"/>
            <a:ext cx="2475865" cy="1812925"/>
          </a:xfrm>
          <a:prstGeom prst="rect">
            <a:avLst/>
          </a:prstGeom>
          <a:noFill/>
          <a:ln w="25400">
            <a:solidFill>
              <a:srgbClr val="000000"/>
            </a:solidFill>
            <a:miter lim="800000"/>
            <a:headEnd/>
            <a:tailEnd/>
          </a:ln>
        </p:spPr>
      </p:pic>
      <p:sp>
        <p:nvSpPr>
          <p:cNvPr id="7" name="文本框 6"/>
          <p:cNvSpPr txBox="1"/>
          <p:nvPr/>
        </p:nvSpPr>
        <p:spPr>
          <a:xfrm>
            <a:off x="977411" y="3006442"/>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函数拟合</a:t>
            </a:r>
            <a:endParaRPr lang="zh-CN" altLang="en-US" sz="2400"/>
          </a:p>
        </p:txBody>
      </p:sp>
      <p:pic>
        <p:nvPicPr>
          <p:cNvPr id="8" name="图片 7"/>
          <p:cNvPicPr>
            <a:picLocks noChangeAspect="1"/>
          </p:cNvPicPr>
          <p:nvPr/>
        </p:nvPicPr>
        <p:blipFill>
          <a:blip r:embed="rId3"/>
          <a:stretch>
            <a:fillRect/>
          </a:stretch>
        </p:blipFill>
        <p:spPr>
          <a:xfrm>
            <a:off x="3775445" y="1107660"/>
            <a:ext cx="2437806" cy="1811426"/>
          </a:xfrm>
          <a:prstGeom prst="rect">
            <a:avLst/>
          </a:prstGeom>
          <a:noFill/>
          <a:ln w="25400">
            <a:solidFill>
              <a:srgbClr val="000000"/>
            </a:solidFill>
            <a:miter lim="800000"/>
            <a:headEnd/>
            <a:tailEnd/>
          </a:ln>
        </p:spPr>
      </p:pic>
      <p:sp>
        <p:nvSpPr>
          <p:cNvPr id="11" name="文本框 10"/>
          <p:cNvSpPr txBox="1"/>
          <p:nvPr/>
        </p:nvSpPr>
        <p:spPr>
          <a:xfrm>
            <a:off x="4083836" y="3004808"/>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图像识别</a:t>
            </a:r>
            <a:endParaRPr lang="zh-CN" altLang="en-US" sz="2400"/>
          </a:p>
        </p:txBody>
      </p:sp>
      <p:pic>
        <p:nvPicPr>
          <p:cNvPr id="14" name="图片 13"/>
          <p:cNvPicPr>
            <a:picLocks noChangeAspect="1"/>
          </p:cNvPicPr>
          <p:nvPr/>
        </p:nvPicPr>
        <p:blipFill>
          <a:blip r:embed="rId4"/>
          <a:stretch>
            <a:fillRect/>
          </a:stretch>
        </p:blipFill>
        <p:spPr>
          <a:xfrm>
            <a:off x="6726989" y="1107660"/>
            <a:ext cx="1811981" cy="1811981"/>
          </a:xfrm>
          <a:prstGeom prst="rect">
            <a:avLst/>
          </a:prstGeom>
          <a:noFill/>
          <a:ln w="25400">
            <a:solidFill>
              <a:srgbClr val="000000"/>
            </a:solidFill>
            <a:miter lim="800000"/>
            <a:headEnd/>
            <a:tailEnd/>
          </a:ln>
        </p:spPr>
      </p:pic>
      <p:sp>
        <p:nvSpPr>
          <p:cNvPr id="15" name="文本框 14"/>
          <p:cNvSpPr txBox="1"/>
          <p:nvPr/>
        </p:nvSpPr>
        <p:spPr>
          <a:xfrm>
            <a:off x="6651843" y="3004807"/>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图像生成</a:t>
            </a:r>
            <a:endParaRPr lang="zh-CN" altLang="en-US" sz="2400"/>
          </a:p>
        </p:txBody>
      </p:sp>
      <p:pic>
        <p:nvPicPr>
          <p:cNvPr id="16" name="Picture 2" descr="What are large language models?. In the rapidly evolving landscape of… | by  RandomResearchAI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39984" y="1104235"/>
            <a:ext cx="3039919" cy="182457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9478807" y="3008124"/>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大语言模型</a:t>
            </a:r>
            <a:endParaRPr lang="zh-CN" altLang="en-US" sz="2400"/>
          </a:p>
        </p:txBody>
      </p:sp>
      <p:pic>
        <p:nvPicPr>
          <p:cNvPr id="18" name="图片 17"/>
          <p:cNvPicPr>
            <a:picLocks noChangeAspect="1"/>
          </p:cNvPicPr>
          <p:nvPr/>
        </p:nvPicPr>
        <p:blipFill>
          <a:blip r:embed="rId6"/>
          <a:stretch>
            <a:fillRect/>
          </a:stretch>
        </p:blipFill>
        <p:spPr>
          <a:xfrm>
            <a:off x="3705061" y="3727456"/>
            <a:ext cx="2013730" cy="2013730"/>
          </a:xfrm>
          <a:prstGeom prst="rect">
            <a:avLst/>
          </a:prstGeom>
          <a:noFill/>
          <a:ln w="25400">
            <a:solidFill>
              <a:srgbClr val="000000"/>
            </a:solidFill>
            <a:miter lim="800000"/>
            <a:headEnd/>
            <a:tailEnd/>
          </a:ln>
        </p:spPr>
      </p:pic>
      <p:sp>
        <p:nvSpPr>
          <p:cNvPr id="19" name="文本框 18"/>
          <p:cNvSpPr txBox="1"/>
          <p:nvPr/>
        </p:nvSpPr>
        <p:spPr>
          <a:xfrm>
            <a:off x="3730790" y="5807738"/>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自动驾驶</a:t>
            </a:r>
            <a:endParaRPr lang="zh-CN" altLang="en-US" sz="2400"/>
          </a:p>
        </p:txBody>
      </p:sp>
      <p:pic>
        <p:nvPicPr>
          <p:cNvPr id="20" name="Picture 2" descr="alpha goçåçæå°çµæ"/>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08" t="1389" r="471" b="271"/>
          <a:stretch>
            <a:fillRect/>
          </a:stretch>
        </p:blipFill>
        <p:spPr bwMode="auto">
          <a:xfrm>
            <a:off x="6096000" y="3721005"/>
            <a:ext cx="1624314" cy="20155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37650" y="3721005"/>
            <a:ext cx="1515635" cy="2009620"/>
          </a:xfrm>
          <a:prstGeom prst="rect">
            <a:avLst/>
          </a:prstGeom>
          <a:noFill/>
          <a:ln w="25400">
            <a:solidFill>
              <a:srgbClr val="000000"/>
            </a:solidFill>
            <a:miter lim="800000"/>
            <a:headEnd/>
            <a:tailEnd/>
          </a:ln>
        </p:spPr>
      </p:pic>
      <p:sp>
        <p:nvSpPr>
          <p:cNvPr id="22" name="文本框 21"/>
          <p:cNvSpPr txBox="1"/>
          <p:nvPr/>
        </p:nvSpPr>
        <p:spPr>
          <a:xfrm>
            <a:off x="5927021" y="5807738"/>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下围棋</a:t>
            </a:r>
            <a:endParaRPr lang="zh-CN" altLang="en-US" sz="2400"/>
          </a:p>
        </p:txBody>
      </p:sp>
      <p:sp>
        <p:nvSpPr>
          <p:cNvPr id="23" name="文本框 22"/>
          <p:cNvSpPr txBox="1"/>
          <p:nvPr/>
        </p:nvSpPr>
        <p:spPr>
          <a:xfrm>
            <a:off x="7958848" y="5807737"/>
            <a:ext cx="1962271"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预测蛋白质</a:t>
            </a:r>
            <a:endParaRPr lang="zh-CN" altLang="en-US" sz="2400"/>
          </a:p>
        </p:txBody>
      </p:sp>
      <p:pic>
        <p:nvPicPr>
          <p:cNvPr id="24" name="图片 23"/>
          <p:cNvPicPr>
            <a:picLocks noChangeAspect="1"/>
          </p:cNvPicPr>
          <p:nvPr/>
        </p:nvPicPr>
        <p:blipFill>
          <a:blip r:embed="rId9"/>
          <a:stretch>
            <a:fillRect/>
          </a:stretch>
        </p:blipFill>
        <p:spPr>
          <a:xfrm>
            <a:off x="634039" y="3727456"/>
            <a:ext cx="2664911" cy="2013730"/>
          </a:xfrm>
          <a:prstGeom prst="rect">
            <a:avLst/>
          </a:prstGeom>
          <a:noFill/>
          <a:ln w="25400">
            <a:solidFill>
              <a:srgbClr val="000000"/>
            </a:solidFill>
            <a:miter lim="800000"/>
            <a:headEnd/>
            <a:tailEnd/>
          </a:ln>
        </p:spPr>
      </p:pic>
      <p:sp>
        <p:nvSpPr>
          <p:cNvPr id="25" name="文本框 24"/>
          <p:cNvSpPr txBox="1"/>
          <p:nvPr/>
        </p:nvSpPr>
        <p:spPr>
          <a:xfrm>
            <a:off x="985358" y="5807738"/>
            <a:ext cx="1962271" cy="461665"/>
          </a:xfrm>
          <a:prstGeom prst="rect">
            <a:avLst/>
          </a:prstGeom>
          <a:noFill/>
        </p:spPr>
        <p:txBody>
          <a:bodyPr wrap="square">
            <a:spAutoFit/>
          </a:bodyPr>
          <a:lstStyle/>
          <a:p>
            <a:pPr algn="ctr"/>
            <a:r>
              <a:rPr lang="en-US" altLang="zh-CN" sz="2400">
                <a:solidFill>
                  <a:srgbClr val="070707"/>
                </a:solidFill>
                <a:latin typeface="微软雅黑" panose="020B0503020204020204" pitchFamily="34" charset="-122"/>
                <a:ea typeface="微软雅黑" panose="020B0503020204020204" pitchFamily="34" charset="-122"/>
              </a:rPr>
              <a:t>AI</a:t>
            </a:r>
            <a:r>
              <a:rPr lang="zh-CN" altLang="en-US" sz="2400">
                <a:solidFill>
                  <a:srgbClr val="070707"/>
                </a:solidFill>
                <a:latin typeface="微软雅黑" panose="020B0503020204020204" pitchFamily="34" charset="-122"/>
                <a:ea typeface="微软雅黑" panose="020B0503020204020204" pitchFamily="34" charset="-122"/>
              </a:rPr>
              <a:t>音乐</a:t>
            </a:r>
            <a:endParaRPr lang="zh-CN" altLang="en-US" sz="2400"/>
          </a:p>
        </p:txBody>
      </p:sp>
      <p:sp>
        <p:nvSpPr>
          <p:cNvPr id="2" name="文本框 1"/>
          <p:cNvSpPr txBox="1"/>
          <p:nvPr/>
        </p:nvSpPr>
        <p:spPr>
          <a:xfrm>
            <a:off x="9848487" y="4107187"/>
            <a:ext cx="1962271" cy="1107996"/>
          </a:xfrm>
          <a:prstGeom prst="rect">
            <a:avLst/>
          </a:prstGeom>
          <a:noFill/>
        </p:spPr>
        <p:txBody>
          <a:bodyPr wrap="square">
            <a:spAutoFit/>
          </a:bodyPr>
          <a:lstStyle/>
          <a:p>
            <a:pPr algn="ctr"/>
            <a:r>
              <a:rPr lang="en-US" altLang="zh-CN" sz="6600">
                <a:solidFill>
                  <a:srgbClr val="070707"/>
                </a:solidFill>
                <a:latin typeface="微软雅黑" panose="020B0503020204020204" pitchFamily="34" charset="-122"/>
                <a:ea typeface="微软雅黑" panose="020B0503020204020204" pitchFamily="34" charset="-122"/>
              </a:rPr>
              <a:t>…</a:t>
            </a: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带随机的梯度下降法</a:t>
            </a:r>
            <a:r>
              <a:rPr lang="zh-CN" altLang="en-US" sz="2400"/>
              <a:t>（</a:t>
            </a:r>
            <a:r>
              <a:rPr lang="en-US" altLang="zh-CN" sz="2400"/>
              <a:t>Stochastic Gradient Descent, SGD</a:t>
            </a:r>
            <a:r>
              <a:rPr lang="zh-CN" altLang="en-US" sz="2400"/>
              <a:t>）</a:t>
            </a: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380999" y="1012121"/>
                <a:ext cx="11233151" cy="5041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背景：</a:t>
                </a:r>
                <a:r>
                  <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m:rPr>
                            <m:sty m:val="p"/>
                          </m:rPr>
                          <a:rPr kumimoji="0" lang="en-US" altLang="zh-CN" sz="24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𝑆</m:t>
                        </m:r>
                      </m:sub>
                    </m:sSub>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e>
                    </m:d>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的计算复杂度与模型规模和数据量挂钩。大数据时代，数据量通常会远超计算和存储资源的承载能力。</a:t>
                </a: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随机优化方法：在每次迭代中只使用</a:t>
                </a:r>
                <a:r>
                  <a:rPr kumimoji="0" lang="zh-CN" altLang="en-US" sz="2400" b="1"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一小部分数据</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来更新模型参数</a:t>
                </a: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随机梯度下降法</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：随机从所有样本中选取</a:t>
                </a:r>
                <a14:m>
                  <m:oMath xmlns:m="http://schemas.openxmlformats.org/officeDocument/2006/math">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𝐵</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个样本来估计损失函数，即</a:t>
                </a:r>
                <a:br>
                  <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b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𝐵</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num>
                        <m:den>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den>
                      </m:f>
                      <m:nary>
                        <m:naryPr>
                          <m:chr m:val="∑"/>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naryPr>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sub>
                        <m:sup>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e>
                            <m:sub>
                              <m:d>
                                <m:dPr>
                                  <m:begChr m:val="|"/>
                                  <m:endChr m:val="|"/>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𝐵</m:t>
                                  </m:r>
                                </m:e>
                              </m:d>
                            </m:sub>
                          </m:sSub>
                        </m:sup>
                        <m:e>
                          <m:sSup>
                            <m:s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e>
                                  </m:d>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e>
                              </m:d>
                            </m:e>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p>
                        </m:e>
                      </m:nary>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m:rPr>
                              <m:sty m:val="p"/>
                            </m:rPr>
                            <a:rPr kumimoji="0" lang="en-US" altLang="zh-CN" sz="24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𝐵</m:t>
                          </m:r>
                        </m:sub>
                      </m:sSub>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e>
                      </m:d>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𝜂</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在实际训练中，通常将数据分成多份，每一份称为一个</a:t>
                </a:r>
                <a:r>
                  <a:rPr kumimoji="0" lang="en-US" altLang="zh-CN" sz="2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batch</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，包含</a:t>
                </a:r>
                <a14:m>
                  <m:oMath xmlns:m="http://schemas.openxmlformats.org/officeDocument/2006/math">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𝐵</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oMath>
                </a14:m>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个数据。</a:t>
                </a:r>
              </a:p>
            </p:txBody>
          </p:sp>
        </mc:Choice>
        <mc:Fallback xmlns="">
          <p:sp>
            <p:nvSpPr>
              <p:cNvPr id="10" name="文本框 9"/>
              <p:cNvSpPr txBox="1">
                <a:spLocks noRot="1" noChangeAspect="1" noMove="1" noResize="1" noEditPoints="1" noAdjustHandles="1" noChangeArrowheads="1" noChangeShapeType="1" noTextEdit="1"/>
              </p:cNvSpPr>
              <p:nvPr/>
            </p:nvSpPr>
            <p:spPr>
              <a:xfrm>
                <a:off x="380999" y="1012121"/>
                <a:ext cx="11233151" cy="5041900"/>
              </a:xfrm>
              <a:prstGeom prst="rect">
                <a:avLst/>
              </a:prstGeom>
              <a:blipFill rotWithShape="1">
                <a:blip r:embed="rId2"/>
                <a:stretch>
                  <a:fillRect l="-6" t="-11" b="11"/>
                </a:stretch>
              </a:blipFill>
            </p:spPr>
            <p:txBody>
              <a:bodyPr/>
              <a:lstStyle/>
              <a:p>
                <a:r>
                  <a:rPr lang="zh-CN" altLang="en-US">
                    <a:noFill/>
                  </a:rPr>
                  <a:t> </a:t>
                </a:r>
              </a:p>
            </p:txBody>
          </p:sp>
        </mc:Fallback>
      </mc:AlternateContent>
      <p:sp>
        <p:nvSpPr>
          <p:cNvPr id="5" name="文本框 4"/>
          <p:cNvSpPr txBox="1"/>
          <p:nvPr/>
        </p:nvSpPr>
        <p:spPr>
          <a:xfrm>
            <a:off x="380999" y="5934831"/>
            <a:ext cx="84707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后来研究发现，在实际训练中，</a:t>
            </a:r>
            <a:r>
              <a:rPr kumimoji="0" lang="en-US" altLang="zh-CN" sz="18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SGD</a:t>
            </a:r>
            <a:r>
              <a:rPr kumimoji="0" lang="zh-CN" altLang="en-US" sz="18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往往能够找到比</a:t>
            </a:r>
            <a:r>
              <a:rPr kumimoji="0" lang="en-US" altLang="zh-CN" sz="18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GD</a:t>
            </a:r>
            <a:r>
              <a:rPr kumimoji="0" lang="zh-CN" altLang="en-US" sz="18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泛化性更好的解</a:t>
            </a: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3361505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学习率的影响</a:t>
            </a:r>
          </a:p>
        </p:txBody>
      </p:sp>
      <p:sp>
        <p:nvSpPr>
          <p:cNvPr id="16" name="文本框 15">
            <a:extLst>
              <a:ext uri="{FF2B5EF4-FFF2-40B4-BE49-F238E27FC236}">
                <a16:creationId xmlns:a16="http://schemas.microsoft.com/office/drawing/2014/main" id="{E580F1DA-2448-044B-A9B1-8A9093EB6A8F}"/>
              </a:ext>
            </a:extLst>
          </p:cNvPr>
          <p:cNvSpPr txBox="1"/>
          <p:nvPr/>
        </p:nvSpPr>
        <p:spPr>
          <a:xfrm>
            <a:off x="63237" y="6300527"/>
            <a:ext cx="10044853" cy="738664"/>
          </a:xfrm>
          <a:prstGeom prst="rect">
            <a:avLst/>
          </a:prstGeom>
          <a:noFill/>
        </p:spPr>
        <p:txBody>
          <a:bodyPr wrap="square" rtlCol="0">
            <a:spAutoFit/>
          </a:bodyPr>
          <a:lstStyle/>
          <a:p>
            <a:r>
              <a:rPr lang="en" altLang="zh-CN" sz="1400" dirty="0">
                <a:solidFill>
                  <a:schemeClr val="bg1"/>
                </a:solidFill>
                <a:latin typeface="Times New Roman" panose="02020603050405020304" pitchFamily="18" charset="0"/>
                <a:cs typeface="Times New Roman" panose="02020603050405020304" pitchFamily="18" charset="0"/>
              </a:rPr>
              <a:t>Wu, Lei,  Chao Ma and </a:t>
            </a:r>
            <a:r>
              <a:rPr lang="en" altLang="zh-CN" sz="1400" dirty="0" err="1">
                <a:solidFill>
                  <a:schemeClr val="bg1"/>
                </a:solidFill>
                <a:latin typeface="Times New Roman" panose="02020603050405020304" pitchFamily="18" charset="0"/>
                <a:cs typeface="Times New Roman" panose="02020603050405020304" pitchFamily="18" charset="0"/>
              </a:rPr>
              <a:t>Weinan</a:t>
            </a:r>
            <a:r>
              <a:rPr lang="en" altLang="zh-CN" sz="1400" dirty="0">
                <a:solidFill>
                  <a:schemeClr val="bg1"/>
                </a:solidFill>
                <a:latin typeface="Times New Roman" panose="02020603050405020304" pitchFamily="18" charset="0"/>
                <a:cs typeface="Times New Roman" panose="02020603050405020304" pitchFamily="18" charset="0"/>
              </a:rPr>
              <a:t> E. "How </a:t>
            </a:r>
            <a:r>
              <a:rPr lang="en" altLang="zh-CN" sz="1400" dirty="0" err="1">
                <a:solidFill>
                  <a:schemeClr val="bg1"/>
                </a:solidFill>
                <a:latin typeface="Times New Roman" panose="02020603050405020304" pitchFamily="18" charset="0"/>
                <a:cs typeface="Times New Roman" panose="02020603050405020304" pitchFamily="18" charset="0"/>
              </a:rPr>
              <a:t>sgd</a:t>
            </a:r>
            <a:r>
              <a:rPr lang="en" altLang="zh-CN" sz="1400" dirty="0">
                <a:solidFill>
                  <a:schemeClr val="bg1"/>
                </a:solidFill>
                <a:latin typeface="Times New Roman" panose="02020603050405020304" pitchFamily="18" charset="0"/>
                <a:cs typeface="Times New Roman" panose="02020603050405020304" pitchFamily="18" charset="0"/>
              </a:rPr>
              <a:t> selects the global minima in over-parameterized learning: A dynamical stability perspective." </a:t>
            </a:r>
            <a:r>
              <a:rPr lang="en" altLang="zh-CN" sz="1400" i="1" dirty="0">
                <a:solidFill>
                  <a:schemeClr val="bg1"/>
                </a:solidFill>
                <a:latin typeface="Times New Roman" panose="02020603050405020304" pitchFamily="18" charset="0"/>
                <a:cs typeface="Times New Roman" panose="02020603050405020304" pitchFamily="18" charset="0"/>
              </a:rPr>
              <a:t>Advances in Neural Information Processing Systems</a:t>
            </a:r>
            <a:r>
              <a:rPr lang="en" altLang="zh-CN" sz="1400" dirty="0">
                <a:solidFill>
                  <a:schemeClr val="bg1"/>
                </a:solidFill>
                <a:latin typeface="Times New Roman" panose="02020603050405020304" pitchFamily="18" charset="0"/>
                <a:cs typeface="Times New Roman" panose="02020603050405020304" pitchFamily="18" charset="0"/>
              </a:rPr>
              <a:t> 31 (2018).</a:t>
            </a:r>
            <a:endParaRPr kumimoji="0" lang="zh-CN" altLang="en-US" sz="14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charset="-122"/>
              <a:cs typeface="Times New Roman" panose="02020603050405020304" pitchFamily="18" charset="0"/>
            </a:endParaRPr>
          </a:p>
          <a:p>
            <a:pPr algn="l"/>
            <a:endParaRPr kumimoji="1" lang="zh-CN" altLang="en-US" sz="1400" dirty="0">
              <a:solidFill>
                <a:schemeClr val="tx2"/>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9BAB05-7CE1-31B6-50B6-A45DBD678083}"/>
                  </a:ext>
                </a:extLst>
              </p:cNvPr>
              <p:cNvSpPr txBox="1"/>
              <p:nvPr/>
            </p:nvSpPr>
            <p:spPr>
              <a:xfrm>
                <a:off x="3390940" y="1218491"/>
                <a:ext cx="4203119" cy="4421018"/>
              </a:xfrm>
              <a:prstGeom prst="rect">
                <a:avLst/>
              </a:prstGeom>
              <a:noFill/>
            </p:spPr>
            <p:txBody>
              <a:bodyPr wrap="square">
                <a:spAutoFit/>
              </a:bodyPr>
              <a:lstStyle/>
              <a:p>
                <a:pPr marL="457200" indent="-457200">
                  <a:lnSpc>
                    <a:spcPct val="150000"/>
                  </a:lnSpc>
                  <a:buFont typeface="Arial" panose="020B0604020202020204" pitchFamily="34" charset="0"/>
                  <a:buChar char="•"/>
                  <a:defRPr/>
                </a:pPr>
                <a:r>
                  <a:rPr kumimoji="1" lang="zh-CN" altLang="en-US" sz="2400" b="1" u="none" strike="noStrike" kern="1200" cap="none" spc="0" normalizeH="0" baseline="0" noProof="0" dirty="0">
                    <a:ln>
                      <a:noFill/>
                    </a:ln>
                    <a:solidFill>
                      <a:srgbClr val="242C2D"/>
                    </a:solidFill>
                    <a:effectLst/>
                    <a:uLnTx/>
                    <a:uFillTx/>
                    <a:latin typeface="Cambria Math" panose="02040503050406030204" pitchFamily="18" charset="0"/>
                    <a:cs typeface="+mn-cs"/>
                  </a:rPr>
                  <a:t>考虑一个二次函数：</a:t>
                </a:r>
                <a14:m>
                  <m:oMath xmlns:m="http://schemas.openxmlformats.org/officeDocument/2006/math">
                    <m:r>
                      <m:rPr>
                        <m:sty m:val="p"/>
                      </m:r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f>
                      <m:f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fPr>
                      <m:num>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num>
                      <m:den>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den>
                    </m:f>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sSup>
                      <m:sSup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p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p>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sup>
                    </m:sSup>
                  </m:oMath>
                </a14:m>
                <a:endParaRPr kumimoji="1" lang="en-US" altLang="zh-CN" sz="2400" b="1" u="none" strike="noStrike" kern="1200" cap="none" spc="0" normalizeH="0" baseline="0" noProof="0" dirty="0">
                  <a:ln>
                    <a:noFill/>
                  </a:ln>
                  <a:solidFill>
                    <a:srgbClr val="242C2D"/>
                  </a:solidFill>
                  <a:effectLst/>
                  <a:uLnTx/>
                  <a:uFillTx/>
                  <a:latin typeface="Cambria Math" panose="02040503050406030204" pitchFamily="18" charset="0"/>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u="none" strike="noStrike" kern="1200" cap="none" spc="0" normalizeH="0" baseline="0" noProof="0" dirty="0">
                    <a:ln>
                      <a:noFill/>
                    </a:ln>
                    <a:solidFill>
                      <a:srgbClr val="242C2D"/>
                    </a:solidFill>
                    <a:effectLst/>
                    <a:uLnTx/>
                    <a:uFillTx/>
                    <a:cs typeface="+mn-cs"/>
                  </a:rPr>
                  <a:t>其梯度下降可以表示为：</a:t>
                </a:r>
                <a:endParaRPr kumimoji="1" lang="en-US" altLang="zh-CN" sz="2400" dirty="0">
                  <a:solidFill>
                    <a:srgbClr val="242C2D"/>
                  </a:solidFill>
                </a:endParaRPr>
              </a:p>
              <a:p>
                <a:pPr marR="0" lvl="0" algn="l" defTabSz="914400" rtl="0" eaLnBrk="1" fontAlgn="auto" latinLnBrk="0" hangingPunct="1">
                  <a:lnSpc>
                    <a:spcPct val="15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sSub>
                        <m:sSub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sub>
                      </m:s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m:t>
                      </m:r>
                      <m:f>
                        <m:fPr>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fPr>
                        <m:num>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𝐿</m:t>
                          </m:r>
                        </m:num>
                        <m:den>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den>
                      </m:f>
                    </m:oMath>
                  </m:oMathPara>
                </a14:m>
                <a:endParaRPr kumimoji="1" lang="en-US" altLang="zh-CN" sz="2400" b="0" i="1" u="none" strike="noStrike" kern="1200" cap="none" spc="0" normalizeH="0" baseline="0" noProof="0" dirty="0">
                  <a:ln>
                    <a:noFill/>
                  </a:ln>
                  <a:solidFill>
                    <a:srgbClr val="242C2D"/>
                  </a:solidFill>
                  <a:effectLst/>
                  <a:uLnTx/>
                  <a:uFillTx/>
                  <a:latin typeface="Cambria Math" panose="02040503050406030204" pitchFamily="18" charset="0"/>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sSub>
                        <m:sSub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sub>
                      </m:sSub>
                    </m:oMath>
                  </m:oMathPara>
                </a14:m>
                <a:endParaRPr kumimoji="1" lang="en-US" altLang="zh-CN" sz="2400" b="0" i="1" u="none" strike="noStrike" kern="1200" cap="none" spc="0" normalizeH="0" baseline="0" noProof="0" dirty="0">
                  <a:ln>
                    <a:noFill/>
                  </a:ln>
                  <a:solidFill>
                    <a:srgbClr val="242C2D"/>
                  </a:solidFill>
                  <a:effectLst/>
                  <a:uLnTx/>
                  <a:uFillTx/>
                  <a:latin typeface="Cambria Math" panose="02040503050406030204" pitchFamily="18" charset="0"/>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d>
                        <m:d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e>
                      </m:d>
                      <m:sSub>
                        <m:sSub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sub>
                      </m:sSub>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18" name="文本框 17">
                <a:extLst>
                  <a:ext uri="{FF2B5EF4-FFF2-40B4-BE49-F238E27FC236}">
                    <a16:creationId xmlns:a16="http://schemas.microsoft.com/office/drawing/2014/main" id="{AF9BAB05-7CE1-31B6-50B6-A45DBD678083}"/>
                  </a:ext>
                </a:extLst>
              </p:cNvPr>
              <p:cNvSpPr txBox="1">
                <a:spLocks noRot="1" noChangeAspect="1" noMove="1" noResize="1" noEditPoints="1" noAdjustHandles="1" noChangeArrowheads="1" noChangeShapeType="1" noTextEdit="1"/>
              </p:cNvSpPr>
              <p:nvPr/>
            </p:nvSpPr>
            <p:spPr>
              <a:xfrm>
                <a:off x="3390940" y="1218491"/>
                <a:ext cx="4203119" cy="4421018"/>
              </a:xfrm>
              <a:prstGeom prst="rect">
                <a:avLst/>
              </a:prstGeom>
              <a:blipFill>
                <a:blip r:embed="rId3"/>
                <a:stretch>
                  <a:fillRect l="-18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FA0A62-EBBA-0029-E2C0-D3B8CE028457}"/>
                  </a:ext>
                </a:extLst>
              </p:cNvPr>
              <p:cNvSpPr txBox="1"/>
              <p:nvPr/>
            </p:nvSpPr>
            <p:spPr>
              <a:xfrm>
                <a:off x="7707086" y="1173228"/>
                <a:ext cx="4367214" cy="4734116"/>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如果我们要保证这个迭代过程不会</a:t>
                </a:r>
                <a:r>
                  <a:rPr kumimoji="1" lang="zh-CN" altLang="en-US" sz="2400" b="1" i="0" u="none" strike="noStrike" kern="1200" cap="none" spc="0" normalizeH="0" baseline="0" noProof="0" dirty="0">
                    <a:ln>
                      <a:noFill/>
                    </a:ln>
                    <a:solidFill>
                      <a:srgbClr val="C00000"/>
                    </a:solidFill>
                    <a:effectLst/>
                    <a:uLnTx/>
                    <a:uFillTx/>
                    <a:latin typeface="Book Antiqua" panose="02040602050305030304"/>
                    <a:ea typeface="黑体" panose="02010609060101010101" charset="-122"/>
                    <a:cs typeface="+mn-cs"/>
                  </a:rPr>
                  <a:t>爆炸</a:t>
                </a:r>
                <a:r>
                  <a:rPr kumimoji="1" lang="zh-CN" alt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a:t>
                </a:r>
                <a:endParaRPr kumimoji="1"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ctrlPr>
                        </m:dPr>
                        <m:e>
                          <m:sSub>
                            <m:sSub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ctrlPr>
                            </m:sSub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𝜃</m:t>
                              </m:r>
                            </m:e>
                            <m: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𝑡</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+1</m:t>
                              </m:r>
                            </m:sub>
                          </m:sSub>
                        </m:e>
                      </m:d>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&lt;</m:t>
                      </m:r>
                      <m:d>
                        <m:dPr>
                          <m:begChr m:val="|"/>
                          <m:endChr m:val="|"/>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rPr>
                          </m:ctrlPr>
                        </m:dPr>
                        <m:e>
                          <m:sSub>
                            <m:sSubPr>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rPr>
                              </m:ctrlPr>
                            </m:sSubPr>
                            <m:e>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rPr>
                                <m:t>𝜃</m:t>
                              </m:r>
                            </m:e>
                            <m: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rPr>
                                <m:t>𝑡</m:t>
                              </m:r>
                            </m:sub>
                          </m:sSub>
                        </m:e>
                      </m:d>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ctrlPr>
                        </m:d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1−</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𝜂𝜆</m:t>
                          </m:r>
                        </m:e>
                      </m:d>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&lt;1</m:t>
                      </m:r>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−1&lt;1−</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𝜂𝜆</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&lt;1</m:t>
                      </m:r>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𝜂𝜆</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&lt;2</m:t>
                      </m:r>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𝜂</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&lt;</m:t>
                      </m:r>
                      <m:f>
                        <m:f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ctrlPr>
                        </m:fPr>
                        <m:num>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2</m:t>
                          </m:r>
                        </m:num>
                        <m:den>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rPr>
                            <m:t>𝜆</m:t>
                          </m:r>
                        </m:den>
                      </m:f>
                    </m:oMath>
                  </m:oMathPara>
                </a14:m>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4" name="文本框 3">
                <a:extLst>
                  <a:ext uri="{FF2B5EF4-FFF2-40B4-BE49-F238E27FC236}">
                    <a16:creationId xmlns:a16="http://schemas.microsoft.com/office/drawing/2014/main" id="{AFFA0A62-EBBA-0029-E2C0-D3B8CE028457}"/>
                  </a:ext>
                </a:extLst>
              </p:cNvPr>
              <p:cNvSpPr txBox="1">
                <a:spLocks noRot="1" noChangeAspect="1" noMove="1" noResize="1" noEditPoints="1" noAdjustHandles="1" noChangeArrowheads="1" noChangeShapeType="1" noTextEdit="1"/>
              </p:cNvSpPr>
              <p:nvPr/>
            </p:nvSpPr>
            <p:spPr>
              <a:xfrm>
                <a:off x="7707086" y="1173228"/>
                <a:ext cx="4367214" cy="4734116"/>
              </a:xfrm>
              <a:prstGeom prst="rect">
                <a:avLst/>
              </a:prstGeom>
              <a:blipFill>
                <a:blip r:embed="rId4"/>
                <a:stretch>
                  <a:fillRect l="-173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107D1D9-CA65-FD21-612B-57DE23463A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7366"/>
          <a:stretch/>
        </p:blipFill>
        <p:spPr>
          <a:xfrm>
            <a:off x="-19781" y="2039698"/>
            <a:ext cx="3270459" cy="2996079"/>
          </a:xfrm>
          <a:prstGeom prst="rect">
            <a:avLst/>
          </a:prstGeom>
        </p:spPr>
      </p:pic>
    </p:spTree>
    <p:extLst>
      <p:ext uri="{BB962C8B-B14F-4D97-AF65-F5344CB8AC3E}">
        <p14:creationId xmlns:p14="http://schemas.microsoft.com/office/powerpoint/2010/main" val="1483505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带动量的梯度下降法</a:t>
            </a:r>
            <a:endParaRPr lang="zh-CN" altLang="en-US" dirty="0"/>
          </a:p>
        </p:txBody>
      </p:sp>
      <p:sp>
        <p:nvSpPr>
          <p:cNvPr id="10" name="文本框 9"/>
          <p:cNvSpPr txBox="1"/>
          <p:nvPr/>
        </p:nvSpPr>
        <p:spPr>
          <a:xfrm>
            <a:off x="380999" y="1012121"/>
            <a:ext cx="11811001"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背景：</a:t>
            </a:r>
            <a:endParaRPr kumimoji="0" lang="zh-CN" altLang="en-US" sz="2400" b="1" i="0" u="none" strike="noStrike" kern="1200" cap="none" spc="0" normalizeH="0" baseline="0" noProof="0">
              <a:ln>
                <a:noFill/>
              </a:ln>
              <a:solidFill>
                <a:srgbClr val="133984"/>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2"/>
          <a:stretch>
            <a:fillRect/>
          </a:stretch>
        </p:blipFill>
        <p:spPr>
          <a:xfrm>
            <a:off x="1648809" y="1682596"/>
            <a:ext cx="8640381" cy="2210108"/>
          </a:xfrm>
          <a:prstGeom prst="rect">
            <a:avLst/>
          </a:prstGeom>
        </p:spPr>
      </p:pic>
      <p:sp>
        <p:nvSpPr>
          <p:cNvPr id="6" name="文本框 5"/>
          <p:cNvSpPr txBox="1"/>
          <p:nvPr/>
        </p:nvSpPr>
        <p:spPr>
          <a:xfrm>
            <a:off x="2070100" y="4128172"/>
            <a:ext cx="3498851" cy="923330"/>
          </a:xfrm>
          <a:prstGeom prst="rect">
            <a:avLst/>
          </a:prstGeom>
          <a:noFill/>
        </p:spPr>
        <p:txBody>
          <a:bodyPr wrap="square">
            <a:spAutoFit/>
          </a:bodyPr>
          <a:lstStyle>
            <a:defPPr>
              <a:defRPr lang="zh-CN"/>
            </a:defPPr>
            <a:lvl1pPr algn="ctr">
              <a:lnSpc>
                <a:spcPct val="150000"/>
              </a:lnSpc>
              <a:defRPr>
                <a:solidFill>
                  <a:srgbClr val="070707"/>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当目标函数的等高线呈现出狭长的椭圆形时，梯度下降法容易出现“之字形”的震荡行为</a:t>
            </a:r>
          </a:p>
        </p:txBody>
      </p:sp>
      <p:sp>
        <p:nvSpPr>
          <p:cNvPr id="8" name="文本框 7"/>
          <p:cNvSpPr txBox="1"/>
          <p:nvPr/>
        </p:nvSpPr>
        <p:spPr>
          <a:xfrm>
            <a:off x="6775450" y="4045635"/>
            <a:ext cx="3441700" cy="923330"/>
          </a:xfrm>
          <a:prstGeom prst="rect">
            <a:avLst/>
          </a:prstGeom>
          <a:noFill/>
        </p:spPr>
        <p:txBody>
          <a:bodyPr wrap="square">
            <a:spAutoFit/>
          </a:bodyPr>
          <a:lstStyle>
            <a:defPPr>
              <a:defRPr lang="zh-CN"/>
            </a:defPPr>
            <a:lvl1pPr algn="ctr">
              <a:lnSpc>
                <a:spcPct val="150000"/>
              </a:lnSpc>
              <a:defRPr>
                <a:solidFill>
                  <a:srgbClr val="070707"/>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当损失景观中存在大量的局部最优或鞍点时，梯度下降法很容易陷入其中，难以逃离</a:t>
            </a:r>
          </a:p>
        </p:txBody>
      </p:sp>
    </p:spTree>
    <p:extLst>
      <p:ext uri="{BB962C8B-B14F-4D97-AF65-F5344CB8AC3E}">
        <p14:creationId xmlns:p14="http://schemas.microsoft.com/office/powerpoint/2010/main" val="1085812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带动量的梯度下降法</a:t>
            </a:r>
            <a:endParaRPr lang="zh-CN" altLang="en-US" dirty="0"/>
          </a:p>
        </p:txBody>
      </p:sp>
      <p:sp>
        <p:nvSpPr>
          <p:cNvPr id="10" name="文本框 9"/>
          <p:cNvSpPr txBox="1"/>
          <p:nvPr/>
        </p:nvSpPr>
        <p:spPr>
          <a:xfrm>
            <a:off x="380999" y="1012121"/>
            <a:ext cx="11811001"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动量法：每次更新时，不仅考虑当前的梯度方向，还要继承之前更新的方向。</a:t>
            </a:r>
            <a:endParaRPr kumimoji="0" lang="zh-CN" altLang="en-US" sz="2400" b="1" i="0" u="none" strike="noStrike" kern="1200" cap="none" spc="0" normalizeH="0" baseline="0" noProof="0">
              <a:ln>
                <a:noFill/>
              </a:ln>
              <a:solidFill>
                <a:srgbClr val="133984"/>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2"/>
          <a:srcRect l="53087"/>
          <a:stretch>
            <a:fillRect/>
          </a:stretch>
        </p:blipFill>
        <p:spPr>
          <a:xfrm>
            <a:off x="1295400" y="2004285"/>
            <a:ext cx="5226050" cy="2849430"/>
          </a:xfrm>
          <a:prstGeom prst="rect">
            <a:avLst/>
          </a:prstGeom>
        </p:spPr>
      </p:pic>
      <p:sp>
        <p:nvSpPr>
          <p:cNvPr id="8" name="文本框 7"/>
          <p:cNvSpPr txBox="1"/>
          <p:nvPr/>
        </p:nvSpPr>
        <p:spPr>
          <a:xfrm>
            <a:off x="498475" y="4853715"/>
            <a:ext cx="6819900" cy="128990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红色箭头为带动量的梯度方向，小球即使在局部最小值时也具有梯度，带动量的梯度下降法使得优化过程就有了一定的“惯性”，能够跨越狭长的山谷和局部最优点，朝着更优的方向前进</a:t>
            </a:r>
          </a:p>
        </p:txBody>
      </p:sp>
      <mc:AlternateContent xmlns:mc="http://schemas.openxmlformats.org/markup-compatibility/2006" xmlns:a14="http://schemas.microsoft.com/office/drawing/2010/main">
        <mc:Choice Requires="a14">
          <p:sp>
            <p:nvSpPr>
              <p:cNvPr id="2" name="文本框 1"/>
              <p:cNvSpPr txBox="1"/>
              <p:nvPr/>
            </p:nvSpPr>
            <p:spPr>
              <a:xfrm>
                <a:off x="7289800" y="2102771"/>
                <a:ext cx="4349750" cy="231018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参数更新公式：</a:t>
                </a: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m:rPr>
                              <m:sty m:val="p"/>
                            </m:rPr>
                            <a:rPr kumimoji="0" lang="en-US" altLang="zh-CN" sz="24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e>
                      </m:d>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𝑚</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𝜇</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𝑚</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𝜂</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𝑚</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oMath>
                  </m:oMathPara>
                </a14:m>
                <a:endPar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289800" y="2102771"/>
                <a:ext cx="4349750" cy="2310184"/>
              </a:xfrm>
              <a:prstGeom prst="rect">
                <a:avLst/>
              </a:prstGeom>
              <a:blipFill rotWithShape="1">
                <a:blip r:embed="rId3"/>
                <a:stretch>
                  <a:fillRect t="-12" b="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5126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自适应优化方法</a:t>
            </a:r>
            <a:endParaRPr lang="zh-CN" altLang="en-US" dirty="0"/>
          </a:p>
        </p:txBody>
      </p:sp>
      <p:sp>
        <p:nvSpPr>
          <p:cNvPr id="10" name="文本框 9"/>
          <p:cNvSpPr txBox="1"/>
          <p:nvPr/>
        </p:nvSpPr>
        <p:spPr>
          <a:xfrm>
            <a:off x="381000" y="1012121"/>
            <a:ext cx="11429516"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自适应优化算法：能够根据数据特征</a:t>
            </a:r>
            <a:r>
              <a:rPr kumimoji="0" lang="zh-CN" altLang="en-US" sz="2400" b="1"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自动调整学习率</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的优化算法。</a:t>
            </a:r>
            <a:endParaRPr kumimoji="0" lang="zh-CN" altLang="en-US" sz="2400" b="1" i="0" u="none" strike="noStrike" kern="1200" cap="none" spc="0" normalizeH="0" baseline="0" noProof="0">
              <a:ln>
                <a:noFill/>
              </a:ln>
              <a:solidFill>
                <a:srgbClr val="133984"/>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300270" y="2679700"/>
            <a:ext cx="7451262" cy="2353468"/>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8147050" y="2604298"/>
                <a:ext cx="3937000" cy="242887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参数更新公式</a:t>
                </a:r>
                <a:r>
                  <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(Adagrad)</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m:rPr>
                              <m:sty m:val="p"/>
                            </m:rPr>
                            <a:rPr kumimoji="0" lang="en-US" altLang="zh-CN" sz="24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e>
                      </m:d>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bSup>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𝜂</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ad>
                        <m:radPr>
                          <m:degHide m:val="on"/>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radPr>
                        <m:deg/>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𝜖</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e>
                      </m:rad>
                    </m:oMath>
                  </m:oMathPara>
                </a14:m>
                <a:endParaRPr kumimoji="0" lang="zh-CN" altLang="en-US" sz="2400" b="0" i="0" u="none" strike="noStrike" kern="1200" cap="none" spc="0" normalizeH="0" baseline="0" noProof="0">
                  <a:ln>
                    <a:noFill/>
                  </a:ln>
                  <a:solidFill>
                    <a:srgbClr val="133984"/>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8147050" y="2604298"/>
                <a:ext cx="3937000" cy="2428870"/>
              </a:xfrm>
              <a:prstGeom prst="rect">
                <a:avLst/>
              </a:prstGeom>
              <a:blipFill rotWithShape="1">
                <a:blip r:embed="rId3"/>
                <a:stretch>
                  <a:fillRect t="-7" b="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8878724-0BBC-BD05-8AF7-F6D989F9540A}"/>
              </a:ext>
            </a:extLst>
          </p:cNvPr>
          <p:cNvSpPr txBox="1"/>
          <p:nvPr/>
        </p:nvSpPr>
        <p:spPr>
          <a:xfrm>
            <a:off x="1067457" y="5486399"/>
            <a:ext cx="82999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B61616"/>
                </a:solidFill>
                <a:effectLst/>
                <a:uLnTx/>
                <a:uFillTx/>
                <a:latin typeface="Book Antiqua"/>
                <a:ea typeface="黑体"/>
                <a:cs typeface="+mn-cs"/>
              </a:rPr>
              <a:t>思考：有动量方法，有自适应学习率，下一步怎么弄？</a:t>
            </a:r>
          </a:p>
        </p:txBody>
      </p:sp>
    </p:spTree>
    <p:extLst>
      <p:ext uri="{BB962C8B-B14F-4D97-AF65-F5344CB8AC3E}">
        <p14:creationId xmlns:p14="http://schemas.microsoft.com/office/powerpoint/2010/main" val="550529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Adam</a:t>
            </a:r>
            <a:r>
              <a:rPr lang="zh-CN" altLang="en-US"/>
              <a:t>方法</a:t>
            </a:r>
            <a:endParaRPr lang="zh-CN" altLang="en-US" dirty="0"/>
          </a:p>
        </p:txBody>
      </p:sp>
      <p:sp>
        <p:nvSpPr>
          <p:cNvPr id="10" name="文本框 9"/>
          <p:cNvSpPr txBox="1"/>
          <p:nvPr/>
        </p:nvSpPr>
        <p:spPr>
          <a:xfrm>
            <a:off x="381000" y="1012121"/>
            <a:ext cx="11429516"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Adam</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方法：融合了动量方法和自适应学习率方法</a:t>
            </a:r>
            <a:endParaRPr kumimoji="0" lang="zh-CN" altLang="en-US" sz="2400" b="1" i="0" u="none" strike="noStrike" kern="1200" cap="none" spc="0" normalizeH="0" baseline="0" noProof="0">
              <a:ln>
                <a:noFill/>
              </a:ln>
              <a:solidFill>
                <a:srgbClr val="133984"/>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5" name="文本框 4"/>
              <p:cNvSpPr txBox="1"/>
              <p:nvPr/>
            </p:nvSpPr>
            <p:spPr>
              <a:xfrm>
                <a:off x="3104908" y="1560156"/>
                <a:ext cx="6096000" cy="389318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m:rPr>
                              <m:sty m:val="p"/>
                            </m:rPr>
                            <a:rPr kumimoji="0" lang="en-US" altLang="zh-CN" sz="2400" b="0" i="0"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e>
                      </m:d>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𝜈</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𝜈</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p>
                      </m:sSubSup>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𝑚</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𝜇</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𝑚</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𝜇</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𝑔</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acc>
                            <m:accPr>
                              <m:chr m:val="̂"/>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acc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𝑚</m:t>
                              </m:r>
                            </m:e>
                          </m:acc>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𝑚</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num>
                        <m:den>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SubSup>
                            <m:sSub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𝛽</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p>
                          </m:sSubSup>
                        </m:den>
                      </m:f>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acc>
                            <m:accPr>
                              <m:chr m:val="̂"/>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acc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acc>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f>
                        <m:f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fPr>
                        <m:num>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num>
                        <m:den>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SubSup>
                            <m:sSub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𝛽</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2</m:t>
                              </m:r>
                            </m:sub>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p>
                          </m:sSubSup>
                        </m:den>
                      </m:f>
                    </m:oMath>
                  </m:oMathPara>
                </a14:m>
                <a:endParaRPr kumimoji="0" lang="en-US" altLang="zh-CN"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𝑡</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𝜂</m:t>
                      </m:r>
                      <m:sSub>
                        <m:sSubPr>
                          <m:ctrlPr>
                            <a:rPr kumimoji="0" lang="en-US" altLang="zh-CN"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acc>
                            <m:accPr>
                              <m:chr m:val="̂"/>
                              <m:ctrlPr>
                                <a:rPr kumimoji="0" lang="en-US" altLang="zh-CN"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accPr>
                            <m:e>
                              <m:r>
                                <a:rPr kumimoji="0" lang="en-US" altLang="zh-CN"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𝑚</m:t>
                              </m:r>
                            </m:e>
                          </m:acc>
                        </m:e>
                        <m:sub>
                          <m:r>
                            <a:rPr kumimoji="0" lang="en-US" altLang="zh-CN"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ad>
                        <m:radPr>
                          <m:degHide m:val="on"/>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radPr>
                        <m:deg/>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𝜖</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acc>
                                <m:accPr>
                                  <m:chr m:val="̂"/>
                                  <m:ctrlPr>
                                    <a:rPr kumimoji="0" lang="en-US" altLang="zh-CN"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ctrlPr>
                                </m:accPr>
                                <m:e>
                                  <m:r>
                                    <a:rPr kumimoji="0" lang="en-US" altLang="zh-CN"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𝑛</m:t>
                                  </m:r>
                                </m:e>
                              </m:acc>
                            </m:e>
                            <m:sub>
                              <m:r>
                                <a:rPr kumimoji="0" lang="en-US" altLang="zh-CN"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𝑡</m:t>
                              </m:r>
                            </m:sub>
                          </m:sSub>
                        </m:e>
                      </m:rad>
                    </m:oMath>
                  </m:oMathPara>
                </a14:m>
                <a:endParaRPr kumimoji="0" lang="zh-CN" altLang="en-US" sz="2400" b="0" i="0" u="none" strike="noStrike" kern="1200" cap="none" spc="0" normalizeH="0" baseline="0" noProof="0">
                  <a:ln>
                    <a:noFill/>
                  </a:ln>
                  <a:solidFill>
                    <a:srgbClr val="133984"/>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104908" y="1560156"/>
                <a:ext cx="6096000" cy="3893182"/>
              </a:xfrm>
              <a:prstGeom prst="rect">
                <a:avLst/>
              </a:prstGeom>
              <a:blipFill rotWithShape="1">
                <a:blip r:embed="rId2"/>
                <a:stretch>
                  <a:fillRect l="-6" t="-15" r="6" b="15"/>
                </a:stretch>
              </a:blipFill>
            </p:spPr>
            <p:txBody>
              <a:bodyPr/>
              <a:lstStyle/>
              <a:p>
                <a:r>
                  <a:rPr lang="zh-CN" altLang="en-US">
                    <a:noFill/>
                  </a:rPr>
                  <a:t> </a:t>
                </a:r>
              </a:p>
            </p:txBody>
          </p:sp>
        </mc:Fallback>
      </mc:AlternateContent>
      <p:sp>
        <p:nvSpPr>
          <p:cNvPr id="4" name="文本框 3"/>
          <p:cNvSpPr txBox="1"/>
          <p:nvPr/>
        </p:nvSpPr>
        <p:spPr>
          <a:xfrm>
            <a:off x="381000" y="5725869"/>
            <a:ext cx="720795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在图像识别、语言模型等任务中取得了极好的效果。</a:t>
            </a:r>
            <a:endParaRPr kumimoji="0" lang="zh-CN" altLang="en-US" sz="2400" b="0" i="0" u="none" strike="noStrike" kern="1200" cap="none" spc="0" normalizeH="0" baseline="0" noProof="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461848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07119-BAAF-7B38-52C1-3BEEE45BD78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D606EFA-41DC-8057-BC81-65C72FF1EB6F}"/>
              </a:ext>
            </a:extLst>
          </p:cNvPr>
          <p:cNvSpPr>
            <a:spLocks noGrp="1"/>
          </p:cNvSpPr>
          <p:nvPr>
            <p:ph type="title"/>
          </p:nvPr>
        </p:nvSpPr>
        <p:spPr/>
        <p:txBody>
          <a:bodyPr/>
          <a:lstStyle/>
          <a:p>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参数的初始化</a:t>
            </a:r>
            <a:endParaRPr lang="zh-CN" altLang="en-US" dirty="0"/>
          </a:p>
        </p:txBody>
      </p:sp>
      <p:pic>
        <p:nvPicPr>
          <p:cNvPr id="2" name="图片 1">
            <a:extLst>
              <a:ext uri="{FF2B5EF4-FFF2-40B4-BE49-F238E27FC236}">
                <a16:creationId xmlns:a16="http://schemas.microsoft.com/office/drawing/2014/main" id="{515991EC-0F0D-89B6-769B-CD174BED47F6}"/>
              </a:ext>
            </a:extLst>
          </p:cNvPr>
          <p:cNvPicPr>
            <a:picLocks noChangeAspect="1"/>
          </p:cNvPicPr>
          <p:nvPr/>
        </p:nvPicPr>
        <p:blipFill>
          <a:blip r:embed="rId3"/>
          <a:srcRect t="50642" r="50950" b="6088"/>
          <a:stretch>
            <a:fillRect/>
          </a:stretch>
        </p:blipFill>
        <p:spPr>
          <a:xfrm>
            <a:off x="2824113" y="1428692"/>
            <a:ext cx="7037049" cy="3570875"/>
          </a:xfrm>
          <a:prstGeom prst="rect">
            <a:avLst/>
          </a:prstGeom>
        </p:spPr>
      </p:pic>
    </p:spTree>
    <p:custDataLst>
      <p:tags r:id="rId1"/>
    </p:custDataLst>
    <p:extLst>
      <p:ext uri="{BB962C8B-B14F-4D97-AF65-F5344CB8AC3E}">
        <p14:creationId xmlns:p14="http://schemas.microsoft.com/office/powerpoint/2010/main" val="3080143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4020" y="880110"/>
            <a:ext cx="10202545" cy="583565"/>
          </a:xfrm>
          <a:prstGeom prst="rect">
            <a:avLst/>
          </a:prstGeom>
          <a:noFill/>
        </p:spPr>
        <p:txBody>
          <a:bodyPr wrap="square" rtlCol="0">
            <a:spAutoFit/>
          </a:bodyPr>
          <a:lstStyle/>
          <a:p>
            <a:r>
              <a:rPr lang="en-US" altLang="zh-CN" sz="3200"/>
              <a:t>Lecun Initializatioin</a:t>
            </a:r>
          </a:p>
        </p:txBody>
      </p:sp>
      <p:sp>
        <p:nvSpPr>
          <p:cNvPr id="7" name="文本框 6"/>
          <p:cNvSpPr txBox="1"/>
          <p:nvPr>
            <p:custDataLst>
              <p:tags r:id="rId2"/>
            </p:custDataLst>
          </p:nvPr>
        </p:nvSpPr>
        <p:spPr>
          <a:xfrm>
            <a:off x="465667" y="2392045"/>
            <a:ext cx="7187565" cy="583565"/>
          </a:xfrm>
          <a:prstGeom prst="rect">
            <a:avLst/>
          </a:prstGeom>
          <a:noFill/>
        </p:spPr>
        <p:txBody>
          <a:bodyPr wrap="square" rtlCol="0">
            <a:spAutoFit/>
          </a:bodyPr>
          <a:lstStyle/>
          <a:p>
            <a:r>
              <a:rPr lang="en-US" altLang="zh-CN" sz="3200"/>
              <a:t>Xavier Initialization</a:t>
            </a:r>
          </a:p>
        </p:txBody>
      </p:sp>
      <p:sp>
        <p:nvSpPr>
          <p:cNvPr id="14" name="文本框 13"/>
          <p:cNvSpPr txBox="1"/>
          <p:nvPr/>
        </p:nvSpPr>
        <p:spPr>
          <a:xfrm>
            <a:off x="465667" y="3931164"/>
            <a:ext cx="6096000" cy="583565"/>
          </a:xfrm>
          <a:prstGeom prst="rect">
            <a:avLst/>
          </a:prstGeom>
          <a:noFill/>
        </p:spPr>
        <p:txBody>
          <a:bodyPr wrap="square" rtlCol="0" anchor="t">
            <a:spAutoFit/>
          </a:bodyPr>
          <a:lstStyle/>
          <a:p>
            <a:r>
              <a:rPr lang="zh-CN" altLang="en-US" sz="3200" dirty="0"/>
              <a:t>Kaiming Initialization</a:t>
            </a:r>
          </a:p>
        </p:txBody>
      </p:sp>
      <p:sp>
        <p:nvSpPr>
          <p:cNvPr id="3" name="标题 2">
            <a:extLst>
              <a:ext uri="{FF2B5EF4-FFF2-40B4-BE49-F238E27FC236}">
                <a16:creationId xmlns:a16="http://schemas.microsoft.com/office/drawing/2014/main" id="{A29263F6-FAF4-5C6B-6749-D42F03B45D83}"/>
              </a:ext>
            </a:extLst>
          </p:cNvPr>
          <p:cNvSpPr>
            <a:spLocks noGrp="1"/>
          </p:cNvSpPr>
          <p:nvPr>
            <p:ph type="title"/>
          </p:nvPr>
        </p:nvSpPr>
        <p:spPr/>
        <p:txBody>
          <a:bodyPr/>
          <a:lstStyle/>
          <a:p>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参数的初始化</a:t>
            </a:r>
            <a:endParaRPr lang="zh-CN" altLang="en-US" dirty="0"/>
          </a:p>
        </p:txBody>
      </p:sp>
      <p:sp>
        <p:nvSpPr>
          <p:cNvPr id="9" name="文本框 8">
            <a:extLst>
              <a:ext uri="{FF2B5EF4-FFF2-40B4-BE49-F238E27FC236}">
                <a16:creationId xmlns:a16="http://schemas.microsoft.com/office/drawing/2014/main" id="{09CAF7DA-951A-9D7C-F755-DDD67FE3BB73}"/>
              </a:ext>
            </a:extLst>
          </p:cNvPr>
          <p:cNvSpPr txBox="1"/>
          <p:nvPr/>
        </p:nvSpPr>
        <p:spPr>
          <a:xfrm>
            <a:off x="381242" y="5169686"/>
            <a:ext cx="4908550" cy="1015663"/>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000" dirty="0">
                <a:solidFill>
                  <a:schemeClr val="tx2"/>
                </a:solidFill>
              </a:rPr>
              <a:t>模型越大，初始化越小</a:t>
            </a:r>
            <a:endParaRPr lang="en-US" altLang="zh-CN" sz="2000" dirty="0">
              <a:solidFill>
                <a:schemeClr val="tx2"/>
              </a:solidFill>
            </a:endParaRPr>
          </a:p>
          <a:p>
            <a:pPr marL="342900" indent="-342900" algn="l">
              <a:buFont typeface="Arial" panose="020B0604020202020204" pitchFamily="34" charset="0"/>
              <a:buChar char="•"/>
            </a:pPr>
            <a:r>
              <a:rPr lang="zh-CN" altLang="en-US" sz="2000" dirty="0">
                <a:solidFill>
                  <a:schemeClr val="tx2"/>
                </a:solidFill>
              </a:rPr>
              <a:t>初始化对结果影响很大</a:t>
            </a:r>
            <a:endParaRPr lang="en-US" altLang="zh-CN" sz="2000" dirty="0">
              <a:solidFill>
                <a:schemeClr val="tx2"/>
              </a:solidFill>
            </a:endParaRPr>
          </a:p>
          <a:p>
            <a:pPr marL="342900" indent="-342900" algn="l">
              <a:buFont typeface="Arial" panose="020B0604020202020204" pitchFamily="34" charset="0"/>
              <a:buChar char="•"/>
            </a:pPr>
            <a:r>
              <a:rPr lang="zh-CN" altLang="en-US" sz="2000" dirty="0">
                <a:solidFill>
                  <a:schemeClr val="tx2"/>
                </a:solidFill>
              </a:rPr>
              <a:t>大语言模型的训练一般不用这些初始化</a:t>
            </a:r>
          </a:p>
        </p:txBody>
      </p:sp>
      <p:pic>
        <p:nvPicPr>
          <p:cNvPr id="12" name="图片 11">
            <a:extLst>
              <a:ext uri="{FF2B5EF4-FFF2-40B4-BE49-F238E27FC236}">
                <a16:creationId xmlns:a16="http://schemas.microsoft.com/office/drawing/2014/main" id="{80151A20-35D0-2B12-7479-1152F4A6BD09}"/>
              </a:ext>
            </a:extLst>
          </p:cNvPr>
          <p:cNvPicPr>
            <a:picLocks noChangeAspect="1"/>
          </p:cNvPicPr>
          <p:nvPr/>
        </p:nvPicPr>
        <p:blipFill>
          <a:blip r:embed="rId4"/>
          <a:stretch>
            <a:fillRect/>
          </a:stretch>
        </p:blipFill>
        <p:spPr>
          <a:xfrm>
            <a:off x="3378200" y="1498845"/>
            <a:ext cx="5880100" cy="988767"/>
          </a:xfrm>
          <a:prstGeom prst="rect">
            <a:avLst/>
          </a:prstGeom>
        </p:spPr>
      </p:pic>
      <p:pic>
        <p:nvPicPr>
          <p:cNvPr id="15" name="图片 14">
            <a:extLst>
              <a:ext uri="{FF2B5EF4-FFF2-40B4-BE49-F238E27FC236}">
                <a16:creationId xmlns:a16="http://schemas.microsoft.com/office/drawing/2014/main" id="{DB5E08A5-D267-C0E1-2720-887D273189F2}"/>
              </a:ext>
            </a:extLst>
          </p:cNvPr>
          <p:cNvPicPr>
            <a:picLocks noChangeAspect="1"/>
          </p:cNvPicPr>
          <p:nvPr/>
        </p:nvPicPr>
        <p:blipFill>
          <a:blip r:embed="rId5"/>
          <a:stretch>
            <a:fillRect/>
          </a:stretch>
        </p:blipFill>
        <p:spPr>
          <a:xfrm>
            <a:off x="3357879" y="2956055"/>
            <a:ext cx="7269481" cy="1110740"/>
          </a:xfrm>
          <a:prstGeom prst="rect">
            <a:avLst/>
          </a:prstGeom>
        </p:spPr>
      </p:pic>
      <p:pic>
        <p:nvPicPr>
          <p:cNvPr id="17" name="图片 16">
            <a:extLst>
              <a:ext uri="{FF2B5EF4-FFF2-40B4-BE49-F238E27FC236}">
                <a16:creationId xmlns:a16="http://schemas.microsoft.com/office/drawing/2014/main" id="{88498088-2196-9F29-8737-FF239F9B6316}"/>
              </a:ext>
            </a:extLst>
          </p:cNvPr>
          <p:cNvPicPr>
            <a:picLocks noChangeAspect="1"/>
          </p:cNvPicPr>
          <p:nvPr/>
        </p:nvPicPr>
        <p:blipFill>
          <a:blip r:embed="rId6"/>
          <a:stretch>
            <a:fillRect/>
          </a:stretch>
        </p:blipFill>
        <p:spPr>
          <a:xfrm>
            <a:off x="3357879" y="4460203"/>
            <a:ext cx="6887633" cy="1196056"/>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BA0A-B5A8-9015-A30F-ACD74937C95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A5D4236-89D5-421F-0729-DFED3FEF0DA5}"/>
              </a:ext>
            </a:extLst>
          </p:cNvPr>
          <p:cNvSpPr>
            <a:spLocks noGrp="1"/>
          </p:cNvSpPr>
          <p:nvPr>
            <p:ph type="title" idx="4294967295"/>
          </p:nvPr>
        </p:nvSpPr>
        <p:spPr>
          <a:xfrm>
            <a:off x="0" y="2808288"/>
            <a:ext cx="12191999" cy="620712"/>
          </a:xfrm>
        </p:spPr>
        <p:txBody>
          <a:bodyPr/>
          <a:lstStyle/>
          <a:p>
            <a:pPr algn="ctr"/>
            <a:r>
              <a:rPr lang="zh-CN" altLang="en-US" dirty="0">
                <a:solidFill>
                  <a:schemeClr val="tx2"/>
                </a:solidFill>
              </a:rPr>
              <a:t>研究深度学习</a:t>
            </a:r>
            <a:endParaRPr lang="en-US" dirty="0">
              <a:solidFill>
                <a:schemeClr val="tx2"/>
              </a:solidFill>
            </a:endParaRPr>
          </a:p>
        </p:txBody>
      </p:sp>
    </p:spTree>
    <p:extLst>
      <p:ext uri="{BB962C8B-B14F-4D97-AF65-F5344CB8AC3E}">
        <p14:creationId xmlns:p14="http://schemas.microsoft.com/office/powerpoint/2010/main" val="1619817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没有免费的午餐定理</a:t>
            </a:r>
            <a:endParaRPr lang="zh-CN" altLang="en-US" dirty="0"/>
          </a:p>
        </p:txBody>
      </p:sp>
      <p:sp>
        <p:nvSpPr>
          <p:cNvPr id="10" name="文本框 9"/>
          <p:cNvSpPr txBox="1"/>
          <p:nvPr/>
        </p:nvSpPr>
        <p:spPr>
          <a:xfrm>
            <a:off x="381000" y="1234371"/>
            <a:ext cx="11429516" cy="113505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没有免费的午餐：一个算法在某些特定问题上的优势，必然以在其他问题上的劣势为代价。定理如下：</a:t>
            </a:r>
            <a:endParaRPr kumimoji="0" lang="zh-CN" altLang="en-US" sz="2400" b="1" i="0" u="none" strike="noStrike" kern="1200" cap="none" spc="0" normalizeH="0" baseline="0" noProof="0">
              <a:ln>
                <a:noFill/>
              </a:ln>
              <a:solidFill>
                <a:srgbClr val="133984"/>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2"/>
          <a:stretch>
            <a:fillRect/>
          </a:stretch>
        </p:blipFill>
        <p:spPr>
          <a:xfrm>
            <a:off x="588873" y="2794000"/>
            <a:ext cx="11014253" cy="1222972"/>
          </a:xfrm>
          <a:prstGeom prst="rect">
            <a:avLst/>
          </a:prstGeom>
          <a:ln w="19050">
            <a:solidFill>
              <a:srgbClr val="070707"/>
            </a:solidFill>
          </a:ln>
        </p:spPr>
      </p:pic>
      <p:sp>
        <p:nvSpPr>
          <p:cNvPr id="7" name="文本框 6"/>
          <p:cNvSpPr txBox="1"/>
          <p:nvPr/>
        </p:nvSpPr>
        <p:spPr>
          <a:xfrm>
            <a:off x="922844" y="4440535"/>
            <a:ext cx="10345827" cy="113505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应基于问题的具体特性和需求来选择算法，而不是寻找一个万能的解决方案或者脱离数据集特征来讨论算法的性能！</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6B66-C567-8EAA-40D9-C5BEE7278A9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7F0F19B-472C-3B8D-DB81-DFEF275AAF2D}"/>
              </a:ext>
            </a:extLst>
          </p:cNvPr>
          <p:cNvSpPr>
            <a:spLocks noGrp="1"/>
          </p:cNvSpPr>
          <p:nvPr>
            <p:ph type="title"/>
          </p:nvPr>
        </p:nvSpPr>
        <p:spPr/>
        <p:txBody>
          <a:bodyPr/>
          <a:lstStyle/>
          <a:p>
            <a:r>
              <a:rPr kumimoji="1" lang="zh-CN" altLang="en-US" dirty="0"/>
              <a:t>机器学习：线性回归</a:t>
            </a:r>
          </a:p>
        </p:txBody>
      </p:sp>
      <p:sp>
        <p:nvSpPr>
          <p:cNvPr id="6" name="灯片编号占位符 5">
            <a:extLst>
              <a:ext uri="{FF2B5EF4-FFF2-40B4-BE49-F238E27FC236}">
                <a16:creationId xmlns:a16="http://schemas.microsoft.com/office/drawing/2014/main" id="{1352F6BD-8E4A-34E8-1CAE-D589D8D49E25}"/>
              </a:ext>
            </a:extLst>
          </p:cNvPr>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E0AC87-F9B6-4F7A-AB3A-6863E2A5800B}"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pic>
        <p:nvPicPr>
          <p:cNvPr id="3" name="图片 2">
            <a:extLst>
              <a:ext uri="{FF2B5EF4-FFF2-40B4-BE49-F238E27FC236}">
                <a16:creationId xmlns:a16="http://schemas.microsoft.com/office/drawing/2014/main" id="{C4096809-9574-5F21-6F55-C5158233ACC6}"/>
              </a:ext>
            </a:extLst>
          </p:cNvPr>
          <p:cNvPicPr>
            <a:picLocks noChangeAspect="1"/>
          </p:cNvPicPr>
          <p:nvPr/>
        </p:nvPicPr>
        <p:blipFill>
          <a:blip r:embed="rId2"/>
          <a:stretch>
            <a:fillRect/>
          </a:stretch>
        </p:blipFill>
        <p:spPr>
          <a:xfrm>
            <a:off x="492754" y="1340004"/>
            <a:ext cx="5080000" cy="3352800"/>
          </a:xfrm>
          <a:prstGeom prst="rect">
            <a:avLst/>
          </a:prstGeom>
        </p:spPr>
      </p:pic>
      <p:sp>
        <p:nvSpPr>
          <p:cNvPr id="4" name="文本框 3">
            <a:extLst>
              <a:ext uri="{FF2B5EF4-FFF2-40B4-BE49-F238E27FC236}">
                <a16:creationId xmlns:a16="http://schemas.microsoft.com/office/drawing/2014/main" id="{36CBA0A4-8E31-2D72-4959-378D9E11D8C4}"/>
              </a:ext>
            </a:extLst>
          </p:cNvPr>
          <p:cNvSpPr txBox="1"/>
          <p:nvPr/>
        </p:nvSpPr>
        <p:spPr>
          <a:xfrm>
            <a:off x="6619248" y="2228990"/>
            <a:ext cx="5391219" cy="195983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找规律</a:t>
            </a: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 </a:t>
            </a: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下一个数字最有可能是？</a:t>
            </a:r>
            <a:endParaRPr kumimoji="1" lang="en-US" altLang="zh-CN" sz="2800" b="0" i="0" u="none" strike="noStrike" kern="1200" cap="none" spc="0" normalizeH="0" baseline="0" noProof="0" dirty="0">
              <a:ln>
                <a:noFill/>
              </a:ln>
              <a:solidFill>
                <a:srgbClr val="242C2D"/>
              </a:solidFill>
              <a:effectLst/>
              <a:uLnTx/>
              <a:uFillTx/>
              <a:latin typeface="Book Antiqua"/>
              <a:ea typeface="黑体"/>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2</a:t>
            </a: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a:t>
            </a: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4</a:t>
            </a: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a:t>
            </a: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6</a:t>
            </a: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a:t>
            </a: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8</a:t>
            </a: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a:t>
            </a: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1</a:t>
            </a: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a:t>
            </a: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4</a:t>
            </a: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a:t>
            </a: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7</a:t>
            </a: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a:t>
            </a: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10</a:t>
            </a:r>
            <a:r>
              <a:rPr kumimoji="1" lang="zh-CN" altLang="en-US" sz="2800" b="0" i="0" u="none" strike="noStrike" kern="1200" cap="none" spc="0" normalizeH="0" baseline="0" noProof="0" dirty="0">
                <a:ln>
                  <a:noFill/>
                </a:ln>
                <a:solidFill>
                  <a:srgbClr val="242C2D"/>
                </a:solidFill>
                <a:effectLst/>
                <a:uLnTx/>
                <a:uFillTx/>
                <a:latin typeface="Book Antiqua"/>
                <a:ea typeface="黑体"/>
                <a:cs typeface="+mn-cs"/>
              </a:rPr>
              <a:t>，</a:t>
            </a:r>
            <a:r>
              <a:rPr kumimoji="1" lang="en-US" altLang="zh-CN" sz="2800" b="0" i="0" u="none" strike="noStrike" kern="1200" cap="none" spc="0" normalizeH="0" baseline="0" noProof="0" dirty="0">
                <a:ln>
                  <a:noFill/>
                </a:ln>
                <a:solidFill>
                  <a:srgbClr val="242C2D"/>
                </a:solidFill>
                <a:effectLst/>
                <a:uLnTx/>
                <a:uFillTx/>
                <a:latin typeface="Book Antiqua"/>
                <a:ea typeface="黑体"/>
                <a:cs typeface="+mn-cs"/>
              </a:rPr>
              <a:t>….</a:t>
            </a:r>
            <a:endParaRPr kumimoji="1" lang="zh-CN" altLang="en-US" sz="28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5" name="文本框 4">
            <a:extLst>
              <a:ext uri="{FF2B5EF4-FFF2-40B4-BE49-F238E27FC236}">
                <a16:creationId xmlns:a16="http://schemas.microsoft.com/office/drawing/2014/main" id="{665C24F6-AD32-53E9-473A-D18455EB0DC1}"/>
              </a:ext>
            </a:extLst>
          </p:cNvPr>
          <p:cNvSpPr txBox="1"/>
          <p:nvPr/>
        </p:nvSpPr>
        <p:spPr>
          <a:xfrm>
            <a:off x="1059366" y="4962293"/>
            <a:ext cx="377539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0000FF"/>
                </a:solidFill>
                <a:effectLst/>
                <a:uLnTx/>
                <a:uFillTx/>
                <a:latin typeface="Book Antiqua"/>
                <a:ea typeface="黑体"/>
                <a:cs typeface="+mn-cs"/>
              </a:rPr>
              <a:t>蓝色点</a:t>
            </a: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是数据，</a:t>
            </a:r>
            <a:r>
              <a:rPr kumimoji="1" lang="zh-CN" altLang="en-US" sz="2000" b="0" i="0" u="none" strike="noStrike" kern="1200" cap="none" spc="0" normalizeH="0" baseline="0" noProof="0" dirty="0">
                <a:ln>
                  <a:noFill/>
                </a:ln>
                <a:solidFill>
                  <a:srgbClr val="FF0000"/>
                </a:solidFill>
                <a:effectLst/>
                <a:uLnTx/>
                <a:uFillTx/>
                <a:latin typeface="Book Antiqua"/>
                <a:ea typeface="黑体"/>
                <a:cs typeface="+mn-cs"/>
              </a:rPr>
              <a:t>红线</a:t>
            </a: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是拟合直线</a:t>
            </a:r>
          </a:p>
        </p:txBody>
      </p:sp>
    </p:spTree>
    <p:extLst>
      <p:ext uri="{BB962C8B-B14F-4D97-AF65-F5344CB8AC3E}">
        <p14:creationId xmlns:p14="http://schemas.microsoft.com/office/powerpoint/2010/main" val="540947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E594E-58A8-6528-0E05-1AAEB55309C1}"/>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73AFF9FA-6B1B-9758-8DCD-382CC05870B6}"/>
              </a:ext>
            </a:extLst>
          </p:cNvPr>
          <p:cNvPicPr>
            <a:picLocks noChangeAspect="1"/>
          </p:cNvPicPr>
          <p:nvPr/>
        </p:nvPicPr>
        <p:blipFill>
          <a:blip r:embed="rId3"/>
          <a:stretch>
            <a:fillRect/>
          </a:stretch>
        </p:blipFill>
        <p:spPr>
          <a:xfrm>
            <a:off x="833966" y="761979"/>
            <a:ext cx="10011833" cy="1168429"/>
          </a:xfrm>
          <a:prstGeom prst="rect">
            <a:avLst/>
          </a:prstGeom>
        </p:spPr>
      </p:pic>
      <p:sp>
        <p:nvSpPr>
          <p:cNvPr id="3" name="标题 2">
            <a:extLst>
              <a:ext uri="{FF2B5EF4-FFF2-40B4-BE49-F238E27FC236}">
                <a16:creationId xmlns:a16="http://schemas.microsoft.com/office/drawing/2014/main" id="{6F7BE196-939C-27B7-0530-000CBFC4F190}"/>
              </a:ext>
            </a:extLst>
          </p:cNvPr>
          <p:cNvSpPr>
            <a:spLocks noGrp="1"/>
          </p:cNvSpPr>
          <p:nvPr>
            <p:ph type="title"/>
          </p:nvPr>
        </p:nvSpPr>
        <p:spPr/>
        <p:txBody>
          <a:bodyPr/>
          <a:lstStyle/>
          <a:p>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没有免费的午餐 </a:t>
            </a:r>
            <a:endParaRPr lang="zh-CN" altLang="en-US" dirty="0"/>
          </a:p>
        </p:txBody>
      </p:sp>
      <p:sp>
        <p:nvSpPr>
          <p:cNvPr id="2" name="文本框 1">
            <a:extLst>
              <a:ext uri="{FF2B5EF4-FFF2-40B4-BE49-F238E27FC236}">
                <a16:creationId xmlns:a16="http://schemas.microsoft.com/office/drawing/2014/main" id="{A0B4C54D-5283-A77A-7D5D-2E3C298FFF51}"/>
              </a:ext>
            </a:extLst>
          </p:cNvPr>
          <p:cNvSpPr txBox="1"/>
          <p:nvPr/>
        </p:nvSpPr>
        <p:spPr>
          <a:xfrm>
            <a:off x="1628032" y="2390704"/>
            <a:ext cx="912461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No free lunch theorem: I can find a dataset that your method generalizes badly.</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5" name="文本框 4">
            <a:extLst>
              <a:ext uri="{FF2B5EF4-FFF2-40B4-BE49-F238E27FC236}">
                <a16:creationId xmlns:a16="http://schemas.microsoft.com/office/drawing/2014/main" id="{AB1A8ED1-F4E9-B826-67FC-60A63989D507}"/>
              </a:ext>
            </a:extLst>
          </p:cNvPr>
          <p:cNvSpPr txBox="1"/>
          <p:nvPr/>
        </p:nvSpPr>
        <p:spPr>
          <a:xfrm>
            <a:off x="3060350" y="1930408"/>
            <a:ext cx="6096000" cy="369332"/>
          </a:xfrm>
          <a:prstGeom prst="rect">
            <a:avLst/>
          </a:prstGeom>
          <a:noFill/>
        </p:spPr>
        <p:txBody>
          <a:bodyPr wrap="square">
            <a:spAutoFit/>
          </a:bodyPr>
          <a:lstStyle/>
          <a:p>
            <a:pPr>
              <a:buNone/>
            </a:pPr>
            <a:r>
              <a:rPr lang="zh-CN" altLang="en-US" sz="1800" b="0" i="0" dirty="0">
                <a:solidFill>
                  <a:srgbClr val="000000"/>
                </a:solidFill>
                <a:effectLst/>
                <a:latin typeface="FandolSong-Regular-Identity-H"/>
              </a:rPr>
              <a:t>在所有可能的问题分布上，所有算法的平均性能是相同的</a:t>
            </a:r>
            <a:r>
              <a:rPr lang="zh-CN" altLang="en-US" dirty="0"/>
              <a:t> </a:t>
            </a:r>
          </a:p>
        </p:txBody>
      </p:sp>
      <p:pic>
        <p:nvPicPr>
          <p:cNvPr id="10" name="图片 9">
            <a:extLst>
              <a:ext uri="{FF2B5EF4-FFF2-40B4-BE49-F238E27FC236}">
                <a16:creationId xmlns:a16="http://schemas.microsoft.com/office/drawing/2014/main" id="{3392DE4A-717E-E469-C2EF-89F355171D33}"/>
              </a:ext>
            </a:extLst>
          </p:cNvPr>
          <p:cNvPicPr>
            <a:picLocks noChangeAspect="1"/>
          </p:cNvPicPr>
          <p:nvPr/>
        </p:nvPicPr>
        <p:blipFill>
          <a:blip r:embed="rId4"/>
          <a:stretch>
            <a:fillRect/>
          </a:stretch>
        </p:blipFill>
        <p:spPr>
          <a:xfrm>
            <a:off x="4083117" y="2881778"/>
            <a:ext cx="3817718" cy="3188095"/>
          </a:xfrm>
          <a:prstGeom prst="rect">
            <a:avLst/>
          </a:prstGeom>
        </p:spPr>
      </p:pic>
      <p:sp>
        <p:nvSpPr>
          <p:cNvPr id="20" name="文本框 19">
            <a:extLst>
              <a:ext uri="{FF2B5EF4-FFF2-40B4-BE49-F238E27FC236}">
                <a16:creationId xmlns:a16="http://schemas.microsoft.com/office/drawing/2014/main" id="{621C4C2F-140F-7ECC-DF28-EE320B242207}"/>
              </a:ext>
            </a:extLst>
          </p:cNvPr>
          <p:cNvSpPr txBox="1"/>
          <p:nvPr/>
        </p:nvSpPr>
        <p:spPr>
          <a:xfrm>
            <a:off x="7222067" y="1557890"/>
            <a:ext cx="3048000" cy="369332"/>
          </a:xfrm>
          <a:prstGeom prst="rect">
            <a:avLst/>
          </a:prstGeom>
          <a:noFill/>
        </p:spPr>
        <p:txBody>
          <a:bodyPr wrap="square">
            <a:spAutoFit/>
          </a:bodyPr>
          <a:lstStyle/>
          <a:p>
            <a:r>
              <a:rPr lang="en-US" altLang="zh-CN" sz="1800" b="0" i="0" dirty="0">
                <a:solidFill>
                  <a:srgbClr val="000000"/>
                </a:solidFill>
                <a:effectLst/>
                <a:latin typeface="LMRoman10-Regular-Identity-H"/>
              </a:rPr>
              <a:t>(Wolpert and Macready, 1997)</a:t>
            </a:r>
            <a:r>
              <a:rPr lang="en-US" altLang="zh-CN" dirty="0"/>
              <a:t> </a:t>
            </a:r>
            <a:endParaRPr lang="zh-CN" altLang="en-US" dirty="0"/>
          </a:p>
        </p:txBody>
      </p:sp>
    </p:spTree>
    <p:custDataLst>
      <p:tags r:id="rId1"/>
    </p:custDataLst>
    <p:extLst>
      <p:ext uri="{BB962C8B-B14F-4D97-AF65-F5344CB8AC3E}">
        <p14:creationId xmlns:p14="http://schemas.microsoft.com/office/powerpoint/2010/main" val="817694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深度学习的基本要素：模型，数据，优化</a:t>
            </a:r>
            <a:endParaRPr lang="zh-CN" altLang="en-US" dirty="0"/>
          </a:p>
        </p:txBody>
      </p:sp>
      <p:sp>
        <p:nvSpPr>
          <p:cNvPr id="5" name="椭圆 4"/>
          <p:cNvSpPr/>
          <p:nvPr/>
        </p:nvSpPr>
        <p:spPr>
          <a:xfrm>
            <a:off x="5350600" y="2247921"/>
            <a:ext cx="1440000" cy="1440000"/>
          </a:xfrm>
          <a:prstGeom prst="ellipse">
            <a:avLst/>
          </a:prstGeom>
          <a:noFill/>
          <a:ln>
            <a:solidFill>
              <a:srgbClr val="0707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srgbClr val="070707"/>
                </a:solidFill>
                <a:effectLst/>
                <a:uLnTx/>
                <a:uFillTx/>
                <a:latin typeface="Book Antiqua"/>
                <a:ea typeface="黑体"/>
                <a:cs typeface="+mn-cs"/>
              </a:rPr>
              <a:t>模型</a:t>
            </a:r>
            <a:endParaRPr kumimoji="0" lang="zh-CN" altLang="en-US" sz="3200" b="0" i="0" u="none" strike="noStrike" kern="1200" cap="none" spc="0" normalizeH="0" baseline="0" noProof="0">
              <a:ln>
                <a:noFill/>
              </a:ln>
              <a:solidFill>
                <a:srgbClr val="FFFFFF"/>
              </a:solidFill>
              <a:effectLst/>
              <a:uLnTx/>
              <a:uFillTx/>
              <a:latin typeface="Book Antiqua"/>
              <a:ea typeface="黑体"/>
              <a:cs typeface="+mn-cs"/>
            </a:endParaRPr>
          </a:p>
        </p:txBody>
      </p:sp>
      <p:sp>
        <p:nvSpPr>
          <p:cNvPr id="8" name="椭圆 7"/>
          <p:cNvSpPr/>
          <p:nvPr/>
        </p:nvSpPr>
        <p:spPr>
          <a:xfrm>
            <a:off x="6997700" y="4552950"/>
            <a:ext cx="1440000" cy="1440000"/>
          </a:xfrm>
          <a:prstGeom prst="ellipse">
            <a:avLst/>
          </a:prstGeom>
          <a:noFill/>
          <a:ln>
            <a:solidFill>
              <a:srgbClr val="0707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srgbClr val="070707"/>
                </a:solidFill>
                <a:effectLst/>
                <a:uLnTx/>
                <a:uFillTx/>
                <a:latin typeface="Book Antiqua"/>
                <a:ea typeface="黑体"/>
                <a:cs typeface="+mn-cs"/>
              </a:rPr>
              <a:t>优化</a:t>
            </a:r>
            <a:endParaRPr kumimoji="0" lang="zh-CN" altLang="en-US" sz="3200" b="0" i="0" u="none" strike="noStrike" kern="1200" cap="none" spc="0" normalizeH="0" baseline="0" noProof="0">
              <a:ln>
                <a:noFill/>
              </a:ln>
              <a:solidFill>
                <a:srgbClr val="FFFFFF"/>
              </a:solidFill>
              <a:effectLst/>
              <a:uLnTx/>
              <a:uFillTx/>
              <a:latin typeface="Book Antiqua"/>
              <a:ea typeface="黑体"/>
              <a:cs typeface="+mn-cs"/>
            </a:endParaRPr>
          </a:p>
        </p:txBody>
      </p:sp>
      <p:sp>
        <p:nvSpPr>
          <p:cNvPr id="9" name="椭圆 8"/>
          <p:cNvSpPr/>
          <p:nvPr/>
        </p:nvSpPr>
        <p:spPr>
          <a:xfrm>
            <a:off x="3792400" y="4552950"/>
            <a:ext cx="1440000" cy="1440000"/>
          </a:xfrm>
          <a:prstGeom prst="ellipse">
            <a:avLst/>
          </a:prstGeom>
          <a:noFill/>
          <a:ln>
            <a:solidFill>
              <a:srgbClr val="0707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srgbClr val="070707"/>
                </a:solidFill>
                <a:effectLst/>
                <a:uLnTx/>
                <a:uFillTx/>
                <a:latin typeface="Book Antiqua"/>
                <a:ea typeface="黑体"/>
                <a:cs typeface="+mn-cs"/>
              </a:rPr>
              <a:t>数据</a:t>
            </a:r>
            <a:endParaRPr kumimoji="0" lang="zh-CN" altLang="en-US" sz="32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12" name="直接箭头连接符 11"/>
          <p:cNvCxnSpPr/>
          <p:nvPr/>
        </p:nvCxnSpPr>
        <p:spPr>
          <a:xfrm flipH="1">
            <a:off x="4832350" y="3705735"/>
            <a:ext cx="635000" cy="7747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5499100" y="5272950"/>
            <a:ext cx="1238250" cy="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723200" y="3687921"/>
            <a:ext cx="635000" cy="7747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81242" y="1104791"/>
            <a:ext cx="11163058" cy="1135054"/>
          </a:xfrm>
          <a:prstGeom prst="rect">
            <a:avLst/>
          </a:prstGeom>
          <a:noFill/>
        </p:spPr>
        <p:txBody>
          <a:bodyPr wrap="square" rtlCol="0">
            <a:spAutoFit/>
          </a:bodyPr>
          <a:lstStyle>
            <a:defPPr>
              <a:defRPr lang="zh-CN"/>
            </a:defPPr>
            <a:lvl1pPr>
              <a:lnSpc>
                <a:spcPct val="150000"/>
              </a:lnSpc>
              <a:defRPr sz="2400">
                <a:solidFill>
                  <a:srgbClr val="070707"/>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理解一个机器学习算法本质上需要理解</a:t>
            </a:r>
            <a:r>
              <a:rPr kumimoji="0" lang="zh-CN" altLang="en-US" sz="2400" b="1" i="0" u="none" strike="noStrike" kern="1200" cap="none" spc="0" normalizeH="0" baseline="0" noProof="0">
                <a:ln>
                  <a:noFill/>
                </a:ln>
                <a:solidFill>
                  <a:srgbClr val="B61616"/>
                </a:solidFill>
                <a:effectLst/>
                <a:uLnTx/>
                <a:uFillTx/>
                <a:latin typeface="微软雅黑" panose="020B0503020204020204" pitchFamily="34" charset="-122"/>
                <a:ea typeface="微软雅黑" panose="020B0503020204020204" pitchFamily="34" charset="-122"/>
                <a:cs typeface="+mn-cs"/>
              </a:rPr>
              <a:t>模型、数据、优化</a:t>
            </a:r>
            <a:r>
              <a:rPr kumimoji="0" lang="zh-CN" altLang="en-US" sz="2400" b="0" i="0" u="none" strike="noStrike" kern="1200" cap="none" spc="0" normalizeH="0" baseline="0" noProof="0">
                <a:ln>
                  <a:noFill/>
                </a:ln>
                <a:solidFill>
                  <a:srgbClr val="070707"/>
                </a:solidFill>
                <a:effectLst/>
                <a:uLnTx/>
                <a:uFillTx/>
                <a:latin typeface="微软雅黑" panose="020B0503020204020204" pitchFamily="34" charset="-122"/>
                <a:ea typeface="微软雅黑" panose="020B0503020204020204" pitchFamily="34" charset="-122"/>
                <a:cs typeface="+mn-cs"/>
              </a:rPr>
              <a:t>三个要素对算法拟合目标函数性能（比如泛化误差等）的影响。</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0" y="2808288"/>
            <a:ext cx="12191999" cy="620712"/>
          </a:xfrm>
        </p:spPr>
        <p:txBody>
          <a:bodyPr/>
          <a:lstStyle/>
          <a:p>
            <a:pPr algn="ctr"/>
            <a:r>
              <a:rPr lang="zh-CN" altLang="en-US" dirty="0">
                <a:solidFill>
                  <a:schemeClr val="tx2"/>
                </a:solidFill>
              </a:rPr>
              <a:t>如何理解深度学习？</a:t>
            </a:r>
            <a:endParaRPr lang="en-US" dirty="0">
              <a:solidFill>
                <a:schemeClr val="tx2"/>
              </a:solidFill>
            </a:endParaRPr>
          </a:p>
        </p:txBody>
      </p:sp>
    </p:spTree>
    <p:extLst>
      <p:ext uri="{BB962C8B-B14F-4D97-AF65-F5344CB8AC3E}">
        <p14:creationId xmlns:p14="http://schemas.microsoft.com/office/powerpoint/2010/main" val="1036949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399B6-185B-788A-3395-92B2446E25E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6791523-1571-FBD0-C5A6-D10695DAEAEE}"/>
              </a:ext>
            </a:extLst>
          </p:cNvPr>
          <p:cNvSpPr>
            <a:spLocks noGrp="1"/>
          </p:cNvSpPr>
          <p:nvPr>
            <p:ph type="title" idx="4294967295"/>
          </p:nvPr>
        </p:nvSpPr>
        <p:spPr>
          <a:xfrm>
            <a:off x="3217333" y="2808288"/>
            <a:ext cx="5624513" cy="620712"/>
          </a:xfrm>
        </p:spPr>
        <p:txBody>
          <a:bodyPr/>
          <a:lstStyle/>
          <a:p>
            <a:r>
              <a:rPr lang="en-US" dirty="0">
                <a:solidFill>
                  <a:schemeClr val="tx2"/>
                </a:solidFill>
              </a:rPr>
              <a:t>Is NN really so complex?</a:t>
            </a:r>
          </a:p>
        </p:txBody>
      </p:sp>
    </p:spTree>
    <p:extLst>
      <p:ext uri="{BB962C8B-B14F-4D97-AF65-F5344CB8AC3E}">
        <p14:creationId xmlns:p14="http://schemas.microsoft.com/office/powerpoint/2010/main" val="1336645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7104AD-B24F-4720-9144-5B7234B9AC2A}"/>
              </a:ext>
            </a:extLst>
          </p:cNvPr>
          <p:cNvSpPr txBox="1"/>
          <p:nvPr/>
        </p:nvSpPr>
        <p:spPr>
          <a:xfrm>
            <a:off x="1919654" y="4756639"/>
            <a:ext cx="8354891" cy="930447"/>
          </a:xfrm>
          <a:prstGeom prst="rect">
            <a:avLst/>
          </a:prstGeom>
        </p:spPr>
        <p:txBody>
          <a:bodyPr vert="horz" lIns="91440" tIns="45720" rIns="91440" bIns="45720" rtlCol="0" anchor="b">
            <a:norm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4700" b="0" i="0" u="none" strike="noStrike" kern="1200" cap="none" spc="0" normalizeH="0" baseline="0" noProof="0" dirty="0">
                <a:ln>
                  <a:noFill/>
                </a:ln>
                <a:solidFill>
                  <a:srgbClr val="FFFFFF"/>
                </a:solidFill>
                <a:effectLst/>
                <a:uLnTx/>
                <a:uFillTx/>
                <a:latin typeface="Times New Roman"/>
                <a:ea typeface="黑体"/>
                <a:cs typeface="+mn-cs"/>
              </a:rPr>
              <a:t>1989</a:t>
            </a:r>
          </a:p>
        </p:txBody>
      </p:sp>
      <p:pic>
        <p:nvPicPr>
          <p:cNvPr id="5" name="图片 4">
            <a:extLst>
              <a:ext uri="{FF2B5EF4-FFF2-40B4-BE49-F238E27FC236}">
                <a16:creationId xmlns:a16="http://schemas.microsoft.com/office/drawing/2014/main" id="{440C7957-0BAA-47E0-A62E-1C9B75DEFD47}"/>
              </a:ext>
            </a:extLst>
          </p:cNvPr>
          <p:cNvPicPr>
            <a:picLocks noChangeAspect="1"/>
          </p:cNvPicPr>
          <p:nvPr/>
        </p:nvPicPr>
        <p:blipFill>
          <a:blip r:embed="rId2"/>
          <a:stretch>
            <a:fillRect/>
          </a:stretch>
        </p:blipFill>
        <p:spPr>
          <a:xfrm>
            <a:off x="1704976" y="1170914"/>
            <a:ext cx="8622615" cy="3750836"/>
          </a:xfrm>
          <a:prstGeom prst="rect">
            <a:avLst/>
          </a:prstGeom>
        </p:spPr>
      </p:pic>
      <p:sp>
        <p:nvSpPr>
          <p:cNvPr id="2" name="标题 1">
            <a:extLst>
              <a:ext uri="{FF2B5EF4-FFF2-40B4-BE49-F238E27FC236}">
                <a16:creationId xmlns:a16="http://schemas.microsoft.com/office/drawing/2014/main" id="{ED7704A3-78CD-CB78-E485-F23BBBBA97B5}"/>
              </a:ext>
            </a:extLst>
          </p:cNvPr>
          <p:cNvSpPr txBox="1">
            <a:spLocks/>
          </p:cNvSpPr>
          <p:nvPr/>
        </p:nvSpPr>
        <p:spPr>
          <a:xfrm>
            <a:off x="4168406" y="5221862"/>
            <a:ext cx="5624513"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Yes,</a:t>
            </a:r>
            <a:r>
              <a:rPr kumimoji="0" lang="zh-CN" altLang="en-US"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 </a:t>
            </a:r>
            <a:r>
              <a:rPr kumimoji="0" lang="en-US"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NN is complex!</a:t>
            </a:r>
          </a:p>
        </p:txBody>
      </p:sp>
    </p:spTree>
    <p:extLst>
      <p:ext uri="{BB962C8B-B14F-4D97-AF65-F5344CB8AC3E}">
        <p14:creationId xmlns:p14="http://schemas.microsoft.com/office/powerpoint/2010/main" val="3225634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7621F-51F4-7C5D-A910-C515B21452F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11A10B3-B07B-AF7D-BE49-6E6F6EFEE22F}"/>
              </a:ext>
            </a:extLst>
          </p:cNvPr>
          <p:cNvSpPr>
            <a:spLocks noGrp="1"/>
          </p:cNvSpPr>
          <p:nvPr>
            <p:ph type="title" idx="4294967295"/>
          </p:nvPr>
        </p:nvSpPr>
        <p:spPr>
          <a:xfrm>
            <a:off x="3217333" y="2808288"/>
            <a:ext cx="6739467" cy="620712"/>
          </a:xfrm>
        </p:spPr>
        <p:txBody>
          <a:bodyPr/>
          <a:lstStyle/>
          <a:p>
            <a:r>
              <a:rPr lang="en-US" dirty="0">
                <a:solidFill>
                  <a:schemeClr val="tx2"/>
                </a:solidFill>
              </a:rPr>
              <a:t>So what? Why not polynomial?</a:t>
            </a:r>
          </a:p>
        </p:txBody>
      </p:sp>
    </p:spTree>
    <p:extLst>
      <p:ext uri="{BB962C8B-B14F-4D97-AF65-F5344CB8AC3E}">
        <p14:creationId xmlns:p14="http://schemas.microsoft.com/office/powerpoint/2010/main" val="821265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Start from traditional generalization gap</a:t>
            </a:r>
            <a:endParaRPr lang="zh-CN" altLang="en-US" dirty="0"/>
          </a:p>
        </p:txBody>
      </p:sp>
      <p:pic>
        <p:nvPicPr>
          <p:cNvPr id="18" name="Picture 8" descr="var_bias_sample">
            <a:extLst>
              <a:ext uri="{FF2B5EF4-FFF2-40B4-BE49-F238E27FC236}">
                <a16:creationId xmlns:a16="http://schemas.microsoft.com/office/drawing/2014/main" id="{827D767B-254F-47A7-B67D-9A41F67C1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036" y="2474622"/>
            <a:ext cx="4267200" cy="279169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a:extLst>
              <a:ext uri="{FF2B5EF4-FFF2-40B4-BE49-F238E27FC236}">
                <a16:creationId xmlns:a16="http://schemas.microsoft.com/office/drawing/2014/main" id="{EECFDAEE-0E1F-4D74-B099-8F79C3097CF3}"/>
              </a:ext>
            </a:extLst>
          </p:cNvPr>
          <p:cNvCxnSpPr/>
          <p:nvPr/>
        </p:nvCxnSpPr>
        <p:spPr>
          <a:xfrm>
            <a:off x="10864641" y="3773860"/>
            <a:ext cx="0" cy="91440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17C69F9-FA8C-401F-BDC6-3707EA5830ED}"/>
              </a:ext>
            </a:extLst>
          </p:cNvPr>
          <p:cNvSpPr txBox="1"/>
          <p:nvPr/>
        </p:nvSpPr>
        <p:spPr>
          <a:xfrm>
            <a:off x="8621149" y="1928399"/>
            <a:ext cx="275539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42C2D"/>
                </a:solidFill>
                <a:effectLst/>
                <a:uLnTx/>
                <a:uFillTx/>
                <a:latin typeface="Times New Roman" panose="02020603050405020304" pitchFamily="18" charset="0"/>
                <a:ea typeface="黑体"/>
                <a:cs typeface="+mn-cs"/>
              </a:rPr>
              <a:t>Generalization Gap</a:t>
            </a:r>
          </a:p>
        </p:txBody>
      </p:sp>
      <p:sp>
        <p:nvSpPr>
          <p:cNvPr id="3" name="文本框 2">
            <a:extLst>
              <a:ext uri="{FF2B5EF4-FFF2-40B4-BE49-F238E27FC236}">
                <a16:creationId xmlns:a16="http://schemas.microsoft.com/office/drawing/2014/main" id="{1A96E02E-EA2B-445C-A40A-635F29BC5220}"/>
              </a:ext>
            </a:extLst>
          </p:cNvPr>
          <p:cNvSpPr txBox="1"/>
          <p:nvPr/>
        </p:nvSpPr>
        <p:spPr>
          <a:xfrm>
            <a:off x="2868603" y="1018135"/>
            <a:ext cx="6865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C2D"/>
                </a:solidFill>
                <a:effectLst/>
                <a:uLnTx/>
                <a:uFillTx/>
                <a:latin typeface="Book Antiqua"/>
                <a:ea typeface="黑体"/>
                <a:cs typeface="+mn-cs"/>
              </a:rPr>
              <a:t>Large complexity </a:t>
            </a:r>
            <a:r>
              <a:rPr kumimoji="0" lang="en-US" sz="2400" b="1"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Large generalization gap</a:t>
            </a:r>
            <a:endParaRPr kumimoji="0" lang="en-US" sz="2400" b="1"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9" name="图片 8">
            <a:extLst>
              <a:ext uri="{FF2B5EF4-FFF2-40B4-BE49-F238E27FC236}">
                <a16:creationId xmlns:a16="http://schemas.microsoft.com/office/drawing/2014/main" id="{9639AD26-FD0B-49E4-AF30-3703605D2046}"/>
              </a:ext>
            </a:extLst>
          </p:cNvPr>
          <p:cNvPicPr>
            <a:picLocks noChangeAspect="1"/>
          </p:cNvPicPr>
          <p:nvPr/>
        </p:nvPicPr>
        <p:blipFill>
          <a:blip r:embed="rId3"/>
          <a:stretch>
            <a:fillRect/>
          </a:stretch>
        </p:blipFill>
        <p:spPr>
          <a:xfrm>
            <a:off x="326887" y="2328509"/>
            <a:ext cx="6905699" cy="2948047"/>
          </a:xfrm>
          <a:prstGeom prst="rect">
            <a:avLst/>
          </a:prstGeom>
        </p:spPr>
      </p:pic>
      <p:sp>
        <p:nvSpPr>
          <p:cNvPr id="4" name="标题 1">
            <a:extLst>
              <a:ext uri="{FF2B5EF4-FFF2-40B4-BE49-F238E27FC236}">
                <a16:creationId xmlns:a16="http://schemas.microsoft.com/office/drawing/2014/main" id="{E664D49B-DE43-7A0B-1FC7-7778B7988B56}"/>
              </a:ext>
            </a:extLst>
          </p:cNvPr>
          <p:cNvSpPr txBox="1">
            <a:spLocks/>
          </p:cNvSpPr>
          <p:nvPr/>
        </p:nvSpPr>
        <p:spPr>
          <a:xfrm>
            <a:off x="1509279" y="5276556"/>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Traditional wisdom: Too complex is trouble</a:t>
            </a:r>
            <a:endParaRPr kumimoji="0" lang="en-US"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151564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A generalization puzzle arises in deep learning</a:t>
            </a:r>
            <a:endParaRPr lang="zh-CN" altLang="en-US" dirty="0"/>
          </a:p>
        </p:txBody>
      </p:sp>
      <p:sp>
        <p:nvSpPr>
          <p:cNvPr id="3" name="文本框 2">
            <a:extLst>
              <a:ext uri="{FF2B5EF4-FFF2-40B4-BE49-F238E27FC236}">
                <a16:creationId xmlns:a16="http://schemas.microsoft.com/office/drawing/2014/main" id="{613CCD9B-2707-488C-92B3-D54555E493C2}"/>
              </a:ext>
            </a:extLst>
          </p:cNvPr>
          <p:cNvSpPr txBox="1"/>
          <p:nvPr/>
        </p:nvSpPr>
        <p:spPr>
          <a:xfrm>
            <a:off x="8028878" y="5916394"/>
            <a:ext cx="416312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L.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黑体"/>
                <a:cs typeface="+mn-cs"/>
              </a:rPr>
              <a:t>Breiman</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 1995, Zhang et al., 2016</a:t>
            </a:r>
          </a:p>
        </p:txBody>
      </p:sp>
      <p:pic>
        <p:nvPicPr>
          <p:cNvPr id="4" name="图片 3">
            <a:extLst>
              <a:ext uri="{FF2B5EF4-FFF2-40B4-BE49-F238E27FC236}">
                <a16:creationId xmlns:a16="http://schemas.microsoft.com/office/drawing/2014/main" id="{18B19E3F-BBBF-4B86-A1DB-27E0765F4A54}"/>
              </a:ext>
            </a:extLst>
          </p:cNvPr>
          <p:cNvPicPr>
            <a:picLocks noChangeAspect="1"/>
          </p:cNvPicPr>
          <p:nvPr/>
        </p:nvPicPr>
        <p:blipFill>
          <a:blip r:embed="rId2"/>
          <a:stretch>
            <a:fillRect/>
          </a:stretch>
        </p:blipFill>
        <p:spPr>
          <a:xfrm>
            <a:off x="266294" y="1722289"/>
            <a:ext cx="11339739" cy="3694091"/>
          </a:xfrm>
          <a:prstGeom prst="rect">
            <a:avLst/>
          </a:prstGeom>
        </p:spPr>
      </p:pic>
      <p:sp>
        <p:nvSpPr>
          <p:cNvPr id="5" name="矩形 4">
            <a:extLst>
              <a:ext uri="{FF2B5EF4-FFF2-40B4-BE49-F238E27FC236}">
                <a16:creationId xmlns:a16="http://schemas.microsoft.com/office/drawing/2014/main" id="{05010A20-4992-4652-A06D-E6134F391370}"/>
              </a:ext>
            </a:extLst>
          </p:cNvPr>
          <p:cNvSpPr/>
          <p:nvPr/>
        </p:nvSpPr>
        <p:spPr>
          <a:xfrm>
            <a:off x="6633372" y="2665117"/>
            <a:ext cx="5486400"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60000 32x32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黑体"/>
                <a:cs typeface="+mn-cs"/>
              </a:rPr>
              <a:t>colour</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 images in 10 classes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endParaRPr>
          </a:p>
        </p:txBody>
      </p:sp>
      <p:sp>
        <p:nvSpPr>
          <p:cNvPr id="7" name="文本框 6">
            <a:extLst>
              <a:ext uri="{FF2B5EF4-FFF2-40B4-BE49-F238E27FC236}">
                <a16:creationId xmlns:a16="http://schemas.microsoft.com/office/drawing/2014/main" id="{0049690C-B187-465D-BA12-CDEBDAB5B1BC}"/>
              </a:ext>
            </a:extLst>
          </p:cNvPr>
          <p:cNvSpPr txBox="1"/>
          <p:nvPr/>
        </p:nvSpPr>
        <p:spPr>
          <a:xfrm>
            <a:off x="1579668" y="1070284"/>
            <a:ext cx="8712993"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Puzzle: generalize well even # of para &gt;&gt; # of training data</a:t>
            </a:r>
          </a:p>
        </p:txBody>
      </p:sp>
      <p:sp>
        <p:nvSpPr>
          <p:cNvPr id="6" name="标题 1">
            <a:extLst>
              <a:ext uri="{FF2B5EF4-FFF2-40B4-BE49-F238E27FC236}">
                <a16:creationId xmlns:a16="http://schemas.microsoft.com/office/drawing/2014/main" id="{0F4145A7-8517-E8EC-419D-96A3EC8A641A}"/>
              </a:ext>
            </a:extLst>
          </p:cNvPr>
          <p:cNvSpPr txBox="1">
            <a:spLocks/>
          </p:cNvSpPr>
          <p:nvPr/>
        </p:nvSpPr>
        <p:spPr>
          <a:xfrm>
            <a:off x="2126313" y="5407759"/>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This trouble ignores deep learning?</a:t>
            </a:r>
            <a:endParaRPr kumimoji="0" lang="en-US"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760455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804B7-D38C-66F8-CE8E-EA9A258FC2D8}"/>
              </a:ext>
            </a:extLst>
          </p:cNvPr>
          <p:cNvSpPr>
            <a:spLocks noGrp="1"/>
          </p:cNvSpPr>
          <p:nvPr>
            <p:ph type="title"/>
          </p:nvPr>
        </p:nvSpPr>
        <p:spPr/>
        <p:txBody>
          <a:bodyPr/>
          <a:lstStyle/>
          <a:p>
            <a:r>
              <a:rPr lang="en-US" altLang="zh-CN" dirty="0"/>
              <a:t>The Bitter Lesson for AI research</a:t>
            </a:r>
            <a:endParaRPr lang="zh-CN" altLang="en-US" dirty="0"/>
          </a:p>
        </p:txBody>
      </p:sp>
      <p:sp>
        <p:nvSpPr>
          <p:cNvPr id="5" name="文本占位符 4">
            <a:extLst>
              <a:ext uri="{FF2B5EF4-FFF2-40B4-BE49-F238E27FC236}">
                <a16:creationId xmlns:a16="http://schemas.microsoft.com/office/drawing/2014/main" id="{90E2F891-5430-DC73-0C4A-40B4F341CED0}"/>
              </a:ext>
            </a:extLst>
          </p:cNvPr>
          <p:cNvSpPr>
            <a:spLocks noGrp="1"/>
          </p:cNvSpPr>
          <p:nvPr>
            <p:ph type="body" sz="quarter" idx="4294967295"/>
          </p:nvPr>
        </p:nvSpPr>
        <p:spPr>
          <a:xfrm>
            <a:off x="623888" y="766763"/>
            <a:ext cx="11568112" cy="4765675"/>
          </a:xfrm>
        </p:spPr>
        <p:txBody>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sz="2400" dirty="0"/>
              <a:t>“The biggest lesson that can be read from </a:t>
            </a:r>
            <a:r>
              <a:rPr lang="en-US" altLang="zh-CN" sz="2400" b="1" dirty="0">
                <a:solidFill>
                  <a:schemeClr val="tx1"/>
                </a:solidFill>
              </a:rPr>
              <a:t>70 years of AI research </a:t>
            </a:r>
            <a:r>
              <a:rPr lang="en-US" altLang="zh-CN" sz="2400" dirty="0"/>
              <a:t>is that </a:t>
            </a:r>
            <a:r>
              <a:rPr lang="en-US" altLang="zh-CN" sz="2400" b="1" dirty="0">
                <a:solidFill>
                  <a:schemeClr val="tx1"/>
                </a:solidFill>
              </a:rPr>
              <a:t>general methods that leverage computation</a:t>
            </a:r>
            <a:r>
              <a:rPr lang="en-US" altLang="zh-CN" sz="2400" dirty="0">
                <a:solidFill>
                  <a:schemeClr val="tx1"/>
                </a:solidFill>
              </a:rPr>
              <a:t> </a:t>
            </a:r>
            <a:r>
              <a:rPr lang="en-US" altLang="zh-CN" sz="2400" dirty="0"/>
              <a:t>are ultimately the most effective, and by a large margin.”</a:t>
            </a:r>
          </a:p>
        </p:txBody>
      </p:sp>
      <p:pic>
        <p:nvPicPr>
          <p:cNvPr id="7" name="图片 6">
            <a:extLst>
              <a:ext uri="{FF2B5EF4-FFF2-40B4-BE49-F238E27FC236}">
                <a16:creationId xmlns:a16="http://schemas.microsoft.com/office/drawing/2014/main" id="{918A5564-4B77-0485-9342-C9FAB07B0C67}"/>
              </a:ext>
            </a:extLst>
          </p:cNvPr>
          <p:cNvPicPr>
            <a:picLocks noChangeAspect="1"/>
          </p:cNvPicPr>
          <p:nvPr/>
        </p:nvPicPr>
        <p:blipFill>
          <a:blip r:embed="rId2"/>
          <a:srcRect b="51610"/>
          <a:stretch/>
        </p:blipFill>
        <p:spPr>
          <a:xfrm>
            <a:off x="3477793" y="1097281"/>
            <a:ext cx="7320926" cy="1886551"/>
          </a:xfrm>
          <a:prstGeom prst="rect">
            <a:avLst/>
          </a:prstGeom>
        </p:spPr>
      </p:pic>
      <p:sp>
        <p:nvSpPr>
          <p:cNvPr id="11" name="文本框 10">
            <a:extLst>
              <a:ext uri="{FF2B5EF4-FFF2-40B4-BE49-F238E27FC236}">
                <a16:creationId xmlns:a16="http://schemas.microsoft.com/office/drawing/2014/main" id="{36D730F7-F15B-E20D-0678-C21D84220ED5}"/>
              </a:ext>
            </a:extLst>
          </p:cNvPr>
          <p:cNvSpPr txBox="1"/>
          <p:nvPr/>
        </p:nvSpPr>
        <p:spPr>
          <a:xfrm>
            <a:off x="376588" y="6445011"/>
            <a:ext cx="60951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微软雅黑"/>
                <a:cs typeface="+mn-cs"/>
              </a:rPr>
              <a:t>http://www.incompleteideas.net/IncIdeas/BitterLesson.html</a:t>
            </a: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3" name="图片 12">
            <a:extLst>
              <a:ext uri="{FF2B5EF4-FFF2-40B4-BE49-F238E27FC236}">
                <a16:creationId xmlns:a16="http://schemas.microsoft.com/office/drawing/2014/main" id="{BA353AF2-A3F9-7EE1-3D18-76D0640C02C0}"/>
              </a:ext>
            </a:extLst>
          </p:cNvPr>
          <p:cNvPicPr>
            <a:picLocks noChangeAspect="1"/>
          </p:cNvPicPr>
          <p:nvPr/>
        </p:nvPicPr>
        <p:blipFill>
          <a:blip r:embed="rId3"/>
          <a:stretch>
            <a:fillRect/>
          </a:stretch>
        </p:blipFill>
        <p:spPr>
          <a:xfrm>
            <a:off x="741531" y="1097281"/>
            <a:ext cx="1632113" cy="1788460"/>
          </a:xfrm>
          <a:prstGeom prst="rect">
            <a:avLst/>
          </a:prstGeom>
        </p:spPr>
      </p:pic>
      <p:sp>
        <p:nvSpPr>
          <p:cNvPr id="15" name="文本框 14">
            <a:extLst>
              <a:ext uri="{FF2B5EF4-FFF2-40B4-BE49-F238E27FC236}">
                <a16:creationId xmlns:a16="http://schemas.microsoft.com/office/drawing/2014/main" id="{EC9C49BC-BD6C-4221-114B-D51A490C406A}"/>
              </a:ext>
            </a:extLst>
          </p:cNvPr>
          <p:cNvSpPr txBox="1"/>
          <p:nvPr/>
        </p:nvSpPr>
        <p:spPr>
          <a:xfrm>
            <a:off x="572703" y="5237499"/>
            <a:ext cx="1077066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C00000"/>
                </a:solidFill>
                <a:effectLst/>
                <a:uLnTx/>
                <a:uFillTx/>
                <a:latin typeface="Arial"/>
                <a:ea typeface="微软雅黑"/>
                <a:cs typeface="+mn-cs"/>
              </a:rPr>
              <a:t>Leverage computation (learning) instead of human knowledge</a:t>
            </a:r>
          </a:p>
        </p:txBody>
      </p:sp>
    </p:spTree>
    <p:extLst>
      <p:ext uri="{BB962C8B-B14F-4D97-AF65-F5344CB8AC3E}">
        <p14:creationId xmlns:p14="http://schemas.microsoft.com/office/powerpoint/2010/main" val="393838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08E260-80C7-1AB6-12F1-98A1AE91ABD8}"/>
              </a:ext>
            </a:extLst>
          </p:cNvPr>
          <p:cNvPicPr>
            <a:picLocks noChangeAspect="1"/>
          </p:cNvPicPr>
          <p:nvPr/>
        </p:nvPicPr>
        <p:blipFill>
          <a:blip r:embed="rId2"/>
          <a:stretch>
            <a:fillRect/>
          </a:stretch>
        </p:blipFill>
        <p:spPr>
          <a:xfrm>
            <a:off x="773862" y="768079"/>
            <a:ext cx="9815480" cy="5524090"/>
          </a:xfrm>
          <a:prstGeom prst="rect">
            <a:avLst/>
          </a:prstGeom>
        </p:spPr>
      </p:pic>
      <p:sp>
        <p:nvSpPr>
          <p:cNvPr id="5" name="文本框 4">
            <a:extLst>
              <a:ext uri="{FF2B5EF4-FFF2-40B4-BE49-F238E27FC236}">
                <a16:creationId xmlns:a16="http://schemas.microsoft.com/office/drawing/2014/main" id="{F643F0D3-9452-68C0-D77C-C1C382398993}"/>
              </a:ext>
            </a:extLst>
          </p:cNvPr>
          <p:cNvSpPr txBox="1"/>
          <p:nvPr/>
        </p:nvSpPr>
        <p:spPr>
          <a:xfrm>
            <a:off x="9518766" y="6447144"/>
            <a:ext cx="19926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rPr>
              <a:t>From </a:t>
            </a:r>
            <a:r>
              <a:rPr kumimoji="0" lang="en-US" altLang="zh-CN" sz="1800" b="0" i="0" u="none" strike="noStrike" kern="1200" cap="none" spc="0" normalizeH="0" baseline="0" noProof="0" dirty="0" err="1">
                <a:ln>
                  <a:noFill/>
                </a:ln>
                <a:solidFill>
                  <a:srgbClr val="B61616"/>
                </a:solidFill>
                <a:effectLst/>
                <a:uLnTx/>
                <a:uFillTx/>
                <a:latin typeface="Arial" panose="020B0604020202020204" pitchFamily="34" charset="0"/>
                <a:ea typeface="黑体"/>
                <a:cs typeface="Arial" panose="020B0604020202020204" pitchFamily="34" charset="0"/>
              </a:rPr>
              <a:t>Lecun’s</a:t>
            </a:r>
            <a:r>
              <a:rPr kumimoji="0" lang="en-US" altLang="zh-CN" sz="1800" b="0"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rPr>
              <a:t> talk</a:t>
            </a:r>
            <a:endParaRPr kumimoji="0" lang="zh-CN" altLang="en-US" sz="1800" b="0"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endParaRPr>
          </a:p>
        </p:txBody>
      </p:sp>
      <p:sp>
        <p:nvSpPr>
          <p:cNvPr id="3" name="标题 2">
            <a:extLst>
              <a:ext uri="{FF2B5EF4-FFF2-40B4-BE49-F238E27FC236}">
                <a16:creationId xmlns:a16="http://schemas.microsoft.com/office/drawing/2014/main" id="{C5C3BF93-10CB-5F85-5820-ECFD646B91B5}"/>
              </a:ext>
            </a:extLst>
          </p:cNvPr>
          <p:cNvSpPr>
            <a:spLocks noGrp="1"/>
          </p:cNvSpPr>
          <p:nvPr>
            <p:ph type="title"/>
          </p:nvPr>
        </p:nvSpPr>
        <p:spPr/>
        <p:txBody>
          <a:bodyPr/>
          <a:lstStyle/>
          <a:p>
            <a:r>
              <a:rPr lang="en-US" altLang="zh-CN" dirty="0"/>
              <a:t>The bet on deep learning theory</a:t>
            </a:r>
            <a:endParaRPr lang="zh-CN" altLang="en-US" dirty="0"/>
          </a:p>
        </p:txBody>
      </p:sp>
    </p:spTree>
    <p:extLst>
      <p:ext uri="{BB962C8B-B14F-4D97-AF65-F5344CB8AC3E}">
        <p14:creationId xmlns:p14="http://schemas.microsoft.com/office/powerpoint/2010/main" val="351319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33EF0-4AD6-9E46-283E-11991ED91950}"/>
              </a:ext>
            </a:extLst>
          </p:cNvPr>
          <p:cNvSpPr>
            <a:spLocks noGrp="1"/>
          </p:cNvSpPr>
          <p:nvPr>
            <p:ph type="title"/>
          </p:nvPr>
        </p:nvSpPr>
        <p:spPr/>
        <p:txBody>
          <a:bodyPr/>
          <a:lstStyle/>
          <a:p>
            <a:r>
              <a:rPr kumimoji="1" lang="zh-CN" altLang="en-US" dirty="0"/>
              <a:t>机器学习：聚类</a:t>
            </a:r>
          </a:p>
        </p:txBody>
      </p:sp>
      <p:sp>
        <p:nvSpPr>
          <p:cNvPr id="3" name="灯片编号占位符 2">
            <a:extLst>
              <a:ext uri="{FF2B5EF4-FFF2-40B4-BE49-F238E27FC236}">
                <a16:creationId xmlns:a16="http://schemas.microsoft.com/office/drawing/2014/main" id="{3931B05F-FDC9-4120-B414-26B1FE483F88}"/>
              </a:ext>
            </a:extLst>
          </p:cNvPr>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E0AC87-F9B6-4F7A-AB3A-6863E2A5800B}"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pic>
        <p:nvPicPr>
          <p:cNvPr id="4" name="图片 3">
            <a:extLst>
              <a:ext uri="{FF2B5EF4-FFF2-40B4-BE49-F238E27FC236}">
                <a16:creationId xmlns:a16="http://schemas.microsoft.com/office/drawing/2014/main" id="{AB299332-8359-BB27-76E5-EB024604D448}"/>
              </a:ext>
            </a:extLst>
          </p:cNvPr>
          <p:cNvPicPr>
            <a:picLocks noChangeAspect="1"/>
          </p:cNvPicPr>
          <p:nvPr/>
        </p:nvPicPr>
        <p:blipFill>
          <a:blip r:embed="rId2"/>
          <a:stretch>
            <a:fillRect/>
          </a:stretch>
        </p:blipFill>
        <p:spPr>
          <a:xfrm>
            <a:off x="1881963" y="1411559"/>
            <a:ext cx="9236420" cy="3127187"/>
          </a:xfrm>
          <a:prstGeom prst="rect">
            <a:avLst/>
          </a:prstGeom>
        </p:spPr>
      </p:pic>
      <p:sp>
        <p:nvSpPr>
          <p:cNvPr id="7" name="文本框 6">
            <a:extLst>
              <a:ext uri="{FF2B5EF4-FFF2-40B4-BE49-F238E27FC236}">
                <a16:creationId xmlns:a16="http://schemas.microsoft.com/office/drawing/2014/main" id="{A7BF4E27-A88D-CE43-BB55-6B546C1D9462}"/>
              </a:ext>
            </a:extLst>
          </p:cNvPr>
          <p:cNvSpPr txBox="1"/>
          <p:nvPr/>
        </p:nvSpPr>
        <p:spPr>
          <a:xfrm>
            <a:off x="562228" y="6456556"/>
            <a:ext cx="682430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400" b="0" i="0" u="none" strike="noStrike" kern="1200" cap="none" spc="0" normalizeH="0" baseline="0" noProof="0" dirty="0">
                <a:ln>
                  <a:noFill/>
                </a:ln>
                <a:solidFill>
                  <a:srgbClr val="FFFFFF"/>
                </a:solidFill>
                <a:effectLst/>
                <a:uLnTx/>
                <a:uFillTx/>
                <a:latin typeface="Book Antiqua"/>
                <a:ea typeface="黑体"/>
                <a:cs typeface="+mn-cs"/>
              </a:rPr>
              <a:t>https://</a:t>
            </a:r>
            <a:r>
              <a:rPr kumimoji="1" lang="en" altLang="zh-CN" sz="1400" b="0" i="0" u="none" strike="noStrike" kern="1200" cap="none" spc="0" normalizeH="0" baseline="0" noProof="0" dirty="0" err="1">
                <a:ln>
                  <a:noFill/>
                </a:ln>
                <a:solidFill>
                  <a:srgbClr val="FFFFFF"/>
                </a:solidFill>
                <a:effectLst/>
                <a:uLnTx/>
                <a:uFillTx/>
                <a:latin typeface="Book Antiqua"/>
                <a:ea typeface="黑体"/>
                <a:cs typeface="+mn-cs"/>
              </a:rPr>
              <a:t>medium.com</a:t>
            </a:r>
            <a:r>
              <a:rPr kumimoji="1" lang="en" altLang="zh-CN" sz="1400" b="0" i="0" u="none" strike="noStrike" kern="1200" cap="none" spc="0" normalizeH="0" baseline="0" noProof="0" dirty="0">
                <a:ln>
                  <a:noFill/>
                </a:ln>
                <a:solidFill>
                  <a:srgbClr val="FFFFFF"/>
                </a:solidFill>
                <a:effectLst/>
                <a:uLnTx/>
                <a:uFillTx/>
                <a:latin typeface="Book Antiqua"/>
                <a:ea typeface="黑体"/>
                <a:cs typeface="+mn-cs"/>
              </a:rPr>
              <a:t>/data-science/a-guide-to-clustering-algorithms-e28af85da0b7</a:t>
            </a:r>
            <a:endParaRPr kumimoji="1" lang="zh-CN" altLang="en-US" sz="1400" b="0" i="0" u="none" strike="noStrike" kern="1200" cap="none" spc="0" normalizeH="0" baseline="0" noProof="0" dirty="0">
              <a:ln>
                <a:noFill/>
              </a:ln>
              <a:solidFill>
                <a:srgbClr val="FFFFFF"/>
              </a:solidFill>
              <a:effectLst/>
              <a:uLnTx/>
              <a:uFillTx/>
              <a:latin typeface="Book Antiqua"/>
              <a:ea typeface="黑体"/>
              <a:cs typeface="+mn-cs"/>
            </a:endParaRPr>
          </a:p>
        </p:txBody>
      </p:sp>
      <p:cxnSp>
        <p:nvCxnSpPr>
          <p:cNvPr id="11" name="直线箭头连接符 10">
            <a:extLst>
              <a:ext uri="{FF2B5EF4-FFF2-40B4-BE49-F238E27FC236}">
                <a16:creationId xmlns:a16="http://schemas.microsoft.com/office/drawing/2014/main" id="{0B8A2CB7-A5D6-56BA-FF36-40D342106E04}"/>
              </a:ext>
            </a:extLst>
          </p:cNvPr>
          <p:cNvCxnSpPr>
            <a:cxnSpLocks/>
          </p:cNvCxnSpPr>
          <p:nvPr/>
        </p:nvCxnSpPr>
        <p:spPr>
          <a:xfrm>
            <a:off x="2142460" y="4768736"/>
            <a:ext cx="333862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BA7566A-74E9-5DE5-C062-4F1270D949F9}"/>
              </a:ext>
            </a:extLst>
          </p:cNvPr>
          <p:cNvSpPr txBox="1"/>
          <p:nvPr/>
        </p:nvSpPr>
        <p:spPr>
          <a:xfrm>
            <a:off x="3168364" y="4819869"/>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果肉甜度</a:t>
            </a:r>
          </a:p>
        </p:txBody>
      </p:sp>
      <p:cxnSp>
        <p:nvCxnSpPr>
          <p:cNvPr id="13" name="直线箭头连接符 12">
            <a:extLst>
              <a:ext uri="{FF2B5EF4-FFF2-40B4-BE49-F238E27FC236}">
                <a16:creationId xmlns:a16="http://schemas.microsoft.com/office/drawing/2014/main" id="{3B4938D2-3746-5016-B693-6C689BC0868E}"/>
              </a:ext>
            </a:extLst>
          </p:cNvPr>
          <p:cNvCxnSpPr>
            <a:cxnSpLocks/>
          </p:cNvCxnSpPr>
          <p:nvPr/>
        </p:nvCxnSpPr>
        <p:spPr>
          <a:xfrm flipV="1">
            <a:off x="1615250" y="1897945"/>
            <a:ext cx="0" cy="25805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0C2DED8-DCE2-E750-24F3-BC8DB67A661C}"/>
              </a:ext>
            </a:extLst>
          </p:cNvPr>
          <p:cNvSpPr txBox="1"/>
          <p:nvPr/>
        </p:nvSpPr>
        <p:spPr>
          <a:xfrm>
            <a:off x="271306" y="2975152"/>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果皮厚度</a:t>
            </a:r>
          </a:p>
        </p:txBody>
      </p:sp>
      <p:sp>
        <p:nvSpPr>
          <p:cNvPr id="16" name="矩形 15">
            <a:extLst>
              <a:ext uri="{FF2B5EF4-FFF2-40B4-BE49-F238E27FC236}">
                <a16:creationId xmlns:a16="http://schemas.microsoft.com/office/drawing/2014/main" id="{406B309F-5C9B-83D9-D635-93F543882628}"/>
              </a:ext>
            </a:extLst>
          </p:cNvPr>
          <p:cNvSpPr/>
          <p:nvPr/>
        </p:nvSpPr>
        <p:spPr>
          <a:xfrm>
            <a:off x="2534965" y="1398355"/>
            <a:ext cx="2477387" cy="395976"/>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242C2D"/>
                </a:solidFill>
                <a:effectLst/>
                <a:uLnTx/>
                <a:uFillTx/>
                <a:latin typeface="Book Antiqua"/>
                <a:ea typeface="黑体"/>
                <a:cs typeface="+mn-cs"/>
              </a:rPr>
              <a:t>不同品种的西瓜</a:t>
            </a:r>
          </a:p>
        </p:txBody>
      </p:sp>
    </p:spTree>
    <p:extLst>
      <p:ext uri="{BB962C8B-B14F-4D97-AF65-F5344CB8AC3E}">
        <p14:creationId xmlns:p14="http://schemas.microsoft.com/office/powerpoint/2010/main" val="569798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Long-standing problems</a:t>
            </a:r>
            <a:endParaRPr lang="zh-CN" altLang="en-US" dirty="0"/>
          </a:p>
        </p:txBody>
      </p:sp>
      <p:pic>
        <p:nvPicPr>
          <p:cNvPr id="4" name="图片 3"/>
          <p:cNvPicPr>
            <a:picLocks noChangeAspect="1"/>
          </p:cNvPicPr>
          <p:nvPr/>
        </p:nvPicPr>
        <p:blipFill>
          <a:blip r:embed="rId2"/>
          <a:stretch>
            <a:fillRect/>
          </a:stretch>
        </p:blipFill>
        <p:spPr>
          <a:xfrm>
            <a:off x="0" y="2454975"/>
            <a:ext cx="12192000" cy="1948050"/>
          </a:xfrm>
          <a:prstGeom prst="rect">
            <a:avLst/>
          </a:prstGeom>
        </p:spPr>
      </p:pic>
      <p:pic>
        <p:nvPicPr>
          <p:cNvPr id="5" name="图片 4"/>
          <p:cNvPicPr>
            <a:picLocks noChangeAspect="1"/>
          </p:cNvPicPr>
          <p:nvPr/>
        </p:nvPicPr>
        <p:blipFill>
          <a:blip r:embed="rId3"/>
          <a:stretch>
            <a:fillRect/>
          </a:stretch>
        </p:blipFill>
        <p:spPr>
          <a:xfrm>
            <a:off x="3437676" y="882295"/>
            <a:ext cx="6345721" cy="1182883"/>
          </a:xfrm>
          <a:prstGeom prst="rect">
            <a:avLst/>
          </a:prstGeom>
        </p:spPr>
      </p:pic>
      <p:sp>
        <p:nvSpPr>
          <p:cNvPr id="6" name="文本框 5"/>
          <p:cNvSpPr txBox="1"/>
          <p:nvPr/>
        </p:nvSpPr>
        <p:spPr>
          <a:xfrm>
            <a:off x="1861261" y="958468"/>
            <a:ext cx="12346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rPr>
              <a:t>1995</a:t>
            </a:r>
            <a:endParaRPr kumimoji="0" lang="zh-CN" altLang="en-US" sz="3600" b="1"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endParaRPr>
          </a:p>
        </p:txBody>
      </p:sp>
      <p:pic>
        <p:nvPicPr>
          <p:cNvPr id="8" name="图片 7"/>
          <p:cNvPicPr>
            <a:picLocks noChangeAspect="1"/>
          </p:cNvPicPr>
          <p:nvPr/>
        </p:nvPicPr>
        <p:blipFill>
          <a:blip r:embed="rId4"/>
          <a:stretch>
            <a:fillRect/>
          </a:stretch>
        </p:blipFill>
        <p:spPr>
          <a:xfrm>
            <a:off x="0" y="4662096"/>
            <a:ext cx="12192000" cy="1237436"/>
          </a:xfrm>
          <a:prstGeom prst="rect">
            <a:avLst/>
          </a:prstGeom>
        </p:spPr>
      </p:pic>
    </p:spTree>
    <p:extLst>
      <p:ext uri="{BB962C8B-B14F-4D97-AF65-F5344CB8AC3E}">
        <p14:creationId xmlns:p14="http://schemas.microsoft.com/office/powerpoint/2010/main" val="2928720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泛化谜团</a:t>
            </a:r>
          </a:p>
        </p:txBody>
      </p:sp>
      <p:sp>
        <p:nvSpPr>
          <p:cNvPr id="6" name="灯片编号占位符 5">
            <a:extLst>
              <a:ext uri="{FF2B5EF4-FFF2-40B4-BE49-F238E27FC236}">
                <a16:creationId xmlns:a16="http://schemas.microsoft.com/office/drawing/2014/main" id="{8986ABDF-EDC3-742C-2053-4FD80F07F37C}"/>
              </a:ext>
            </a:extLst>
          </p:cNvPr>
          <p:cNvSpPr>
            <a:spLocks noGrp="1"/>
          </p:cNvSpPr>
          <p:nvPr>
            <p:ph type="sldNum" sz="quarter" idx="12"/>
          </p:nvPr>
        </p:nvSpPr>
        <p:spPr/>
        <p:txBody>
          <a:bodyPr/>
          <a:lstStyle/>
          <a:p>
            <a:fld id="{45EA8EEB-5240-4B58-9071-61F7F3671536}" type="slidenum">
              <a:rPr lang="zh-CN" altLang="en-US" smtClean="0"/>
              <a:t>61</a:t>
            </a:fld>
            <a:endParaRPr lang="zh-CN" altLang="en-US"/>
          </a:p>
        </p:txBody>
      </p:sp>
      <p:sp>
        <p:nvSpPr>
          <p:cNvPr id="44" name="任意多边形: 形状 43">
            <a:extLst>
              <a:ext uri="{FF2B5EF4-FFF2-40B4-BE49-F238E27FC236}">
                <a16:creationId xmlns:a16="http://schemas.microsoft.com/office/drawing/2014/main" id="{D6003FF7-73AC-4544-C8FB-A9DB2D851C9C}"/>
              </a:ext>
            </a:extLst>
          </p:cNvPr>
          <p:cNvSpPr/>
          <p:nvPr/>
        </p:nvSpPr>
        <p:spPr>
          <a:xfrm>
            <a:off x="6710808" y="4460242"/>
            <a:ext cx="2501412" cy="1186961"/>
          </a:xfrm>
          <a:custGeom>
            <a:avLst/>
            <a:gdLst>
              <a:gd name="connsiteX0" fmla="*/ 0 w 3217985"/>
              <a:gd name="connsiteY0" fmla="*/ 0 h 1371600"/>
              <a:gd name="connsiteX1" fmla="*/ 914400 w 3217985"/>
              <a:gd name="connsiteY1" fmla="*/ 1342292 h 1371600"/>
              <a:gd name="connsiteX2" fmla="*/ 2215662 w 3217985"/>
              <a:gd name="connsiteY2" fmla="*/ 867508 h 1371600"/>
              <a:gd name="connsiteX3" fmla="*/ 3217985 w 3217985"/>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3217985" h="1371600">
                <a:moveTo>
                  <a:pt x="0" y="0"/>
                </a:moveTo>
                <a:cubicBezTo>
                  <a:pt x="272561" y="598853"/>
                  <a:pt x="545123" y="1197707"/>
                  <a:pt x="914400" y="1342292"/>
                </a:cubicBezTo>
                <a:cubicBezTo>
                  <a:pt x="1283677" y="1486877"/>
                  <a:pt x="1831731" y="862623"/>
                  <a:pt x="2215662" y="867508"/>
                </a:cubicBezTo>
                <a:cubicBezTo>
                  <a:pt x="2599593" y="872393"/>
                  <a:pt x="2908789" y="1121996"/>
                  <a:pt x="3217985" y="1371600"/>
                </a:cubicBezTo>
              </a:path>
            </a:pathLst>
          </a:custGeom>
          <a:noFill/>
          <a:ln w="25400" cap="flat" cmpd="sng" algn="ctr">
            <a:solidFill>
              <a:srgbClr val="A620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5" name="椭圆 44">
            <a:extLst>
              <a:ext uri="{FF2B5EF4-FFF2-40B4-BE49-F238E27FC236}">
                <a16:creationId xmlns:a16="http://schemas.microsoft.com/office/drawing/2014/main" id="{E917EA8D-C741-909F-4D9B-BB75215794CA}"/>
              </a:ext>
            </a:extLst>
          </p:cNvPr>
          <p:cNvSpPr/>
          <p:nvPr/>
        </p:nvSpPr>
        <p:spPr>
          <a:xfrm>
            <a:off x="6788196" y="471213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6" name="椭圆 45">
            <a:extLst>
              <a:ext uri="{FF2B5EF4-FFF2-40B4-BE49-F238E27FC236}">
                <a16:creationId xmlns:a16="http://schemas.microsoft.com/office/drawing/2014/main" id="{A7904367-FB2A-C8AC-7AFE-35A3CC1B0A3F}"/>
              </a:ext>
            </a:extLst>
          </p:cNvPr>
          <p:cNvSpPr/>
          <p:nvPr/>
        </p:nvSpPr>
        <p:spPr>
          <a:xfrm>
            <a:off x="6665751" y="441974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7" name="椭圆 46">
            <a:extLst>
              <a:ext uri="{FF2B5EF4-FFF2-40B4-BE49-F238E27FC236}">
                <a16:creationId xmlns:a16="http://schemas.microsoft.com/office/drawing/2014/main" id="{9E456A7A-4B57-0495-0EB8-78DC7A055E2E}"/>
              </a:ext>
            </a:extLst>
          </p:cNvPr>
          <p:cNvSpPr/>
          <p:nvPr/>
        </p:nvSpPr>
        <p:spPr>
          <a:xfrm>
            <a:off x="6952810" y="505372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8" name="椭圆 47">
            <a:extLst>
              <a:ext uri="{FF2B5EF4-FFF2-40B4-BE49-F238E27FC236}">
                <a16:creationId xmlns:a16="http://schemas.microsoft.com/office/drawing/2014/main" id="{D17A4097-BD52-58B5-4890-34BEF4551E15}"/>
              </a:ext>
            </a:extLst>
          </p:cNvPr>
          <p:cNvSpPr/>
          <p:nvPr/>
        </p:nvSpPr>
        <p:spPr>
          <a:xfrm>
            <a:off x="7156107" y="539313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49" name="椭圆 48">
            <a:extLst>
              <a:ext uri="{FF2B5EF4-FFF2-40B4-BE49-F238E27FC236}">
                <a16:creationId xmlns:a16="http://schemas.microsoft.com/office/drawing/2014/main" id="{66103FF2-B8C3-8AC3-AF83-4A08164D8362}"/>
              </a:ext>
            </a:extLst>
          </p:cNvPr>
          <p:cNvSpPr/>
          <p:nvPr/>
        </p:nvSpPr>
        <p:spPr>
          <a:xfrm>
            <a:off x="7464106" y="5591809"/>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0" name="椭圆 49">
            <a:extLst>
              <a:ext uri="{FF2B5EF4-FFF2-40B4-BE49-F238E27FC236}">
                <a16:creationId xmlns:a16="http://schemas.microsoft.com/office/drawing/2014/main" id="{3D3BF85E-CAC5-534C-977E-233AF3C380AA}"/>
              </a:ext>
            </a:extLst>
          </p:cNvPr>
          <p:cNvSpPr/>
          <p:nvPr/>
        </p:nvSpPr>
        <p:spPr>
          <a:xfrm>
            <a:off x="7664919" y="5551309"/>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1" name="椭圆 50">
            <a:extLst>
              <a:ext uri="{FF2B5EF4-FFF2-40B4-BE49-F238E27FC236}">
                <a16:creationId xmlns:a16="http://schemas.microsoft.com/office/drawing/2014/main" id="{5C1F45C2-0243-591C-781A-742C012D3349}"/>
              </a:ext>
            </a:extLst>
          </p:cNvPr>
          <p:cNvSpPr/>
          <p:nvPr/>
        </p:nvSpPr>
        <p:spPr>
          <a:xfrm>
            <a:off x="7851334" y="5444860"/>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2" name="椭圆 51">
            <a:extLst>
              <a:ext uri="{FF2B5EF4-FFF2-40B4-BE49-F238E27FC236}">
                <a16:creationId xmlns:a16="http://schemas.microsoft.com/office/drawing/2014/main" id="{620CFC20-58D1-565F-D38F-DBF741C8194F}"/>
              </a:ext>
            </a:extLst>
          </p:cNvPr>
          <p:cNvSpPr/>
          <p:nvPr/>
        </p:nvSpPr>
        <p:spPr>
          <a:xfrm>
            <a:off x="8038926" y="5312132"/>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3" name="椭圆 52">
            <a:extLst>
              <a:ext uri="{FF2B5EF4-FFF2-40B4-BE49-F238E27FC236}">
                <a16:creationId xmlns:a16="http://schemas.microsoft.com/office/drawing/2014/main" id="{57DD5364-169F-D344-52BF-48E25A2A970C}"/>
              </a:ext>
            </a:extLst>
          </p:cNvPr>
          <p:cNvSpPr/>
          <p:nvPr/>
        </p:nvSpPr>
        <p:spPr>
          <a:xfrm>
            <a:off x="8341689" y="5185617"/>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4" name="椭圆 53">
            <a:extLst>
              <a:ext uri="{FF2B5EF4-FFF2-40B4-BE49-F238E27FC236}">
                <a16:creationId xmlns:a16="http://schemas.microsoft.com/office/drawing/2014/main" id="{7FEA1416-8FEE-206F-C529-D1D4AFF630E7}"/>
              </a:ext>
            </a:extLst>
          </p:cNvPr>
          <p:cNvSpPr/>
          <p:nvPr/>
        </p:nvSpPr>
        <p:spPr>
          <a:xfrm>
            <a:off x="8722980" y="5266617"/>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5" name="椭圆 54">
            <a:extLst>
              <a:ext uri="{FF2B5EF4-FFF2-40B4-BE49-F238E27FC236}">
                <a16:creationId xmlns:a16="http://schemas.microsoft.com/office/drawing/2014/main" id="{843A94B6-9631-FBEB-7E20-94AD4D301E45}"/>
              </a:ext>
            </a:extLst>
          </p:cNvPr>
          <p:cNvSpPr/>
          <p:nvPr/>
        </p:nvSpPr>
        <p:spPr>
          <a:xfrm>
            <a:off x="9171720" y="5591809"/>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56" name="直接箭头连接符 55">
            <a:extLst>
              <a:ext uri="{FF2B5EF4-FFF2-40B4-BE49-F238E27FC236}">
                <a16:creationId xmlns:a16="http://schemas.microsoft.com/office/drawing/2014/main" id="{1C554D98-F029-D5F2-AF6D-1ABE25B58369}"/>
              </a:ext>
            </a:extLst>
          </p:cNvPr>
          <p:cNvCxnSpPr/>
          <p:nvPr/>
        </p:nvCxnSpPr>
        <p:spPr>
          <a:xfrm flipV="1">
            <a:off x="6485296" y="4111506"/>
            <a:ext cx="0" cy="1800671"/>
          </a:xfrm>
          <a:prstGeom prst="straightConnector1">
            <a:avLst/>
          </a:prstGeom>
          <a:noFill/>
          <a:ln w="25400" cap="flat" cmpd="sng" algn="ctr">
            <a:solidFill>
              <a:srgbClr val="000000"/>
            </a:solidFill>
            <a:prstDash val="solid"/>
            <a:miter lim="800000"/>
            <a:tailEnd type="triangle"/>
          </a:ln>
          <a:effectLst/>
        </p:spPr>
      </p:cxnSp>
      <p:cxnSp>
        <p:nvCxnSpPr>
          <p:cNvPr id="57" name="直接箭头连接符 56">
            <a:extLst>
              <a:ext uri="{FF2B5EF4-FFF2-40B4-BE49-F238E27FC236}">
                <a16:creationId xmlns:a16="http://schemas.microsoft.com/office/drawing/2014/main" id="{4B06D095-5D13-B51B-6FF5-E13F303DC163}"/>
              </a:ext>
            </a:extLst>
          </p:cNvPr>
          <p:cNvCxnSpPr/>
          <p:nvPr/>
        </p:nvCxnSpPr>
        <p:spPr>
          <a:xfrm flipV="1">
            <a:off x="6474826" y="5906942"/>
            <a:ext cx="2993747" cy="332"/>
          </a:xfrm>
          <a:prstGeom prst="straightConnector1">
            <a:avLst/>
          </a:prstGeom>
          <a:noFill/>
          <a:ln w="25400" cap="flat" cmpd="sng" algn="ctr">
            <a:solidFill>
              <a:srgbClr val="000000"/>
            </a:solidFill>
            <a:prstDash val="solid"/>
            <a:miter lim="800000"/>
            <a:tailEnd type="triangle"/>
          </a:ln>
          <a:effectLst/>
        </p:spPr>
      </p:cxnSp>
      <p:sp>
        <p:nvSpPr>
          <p:cNvPr id="58" name="任意多边形: 形状 57">
            <a:extLst>
              <a:ext uri="{FF2B5EF4-FFF2-40B4-BE49-F238E27FC236}">
                <a16:creationId xmlns:a16="http://schemas.microsoft.com/office/drawing/2014/main" id="{FAA7C4C9-1C11-15F1-DE8A-0B3CA9710DD3}"/>
              </a:ext>
            </a:extLst>
          </p:cNvPr>
          <p:cNvSpPr/>
          <p:nvPr/>
        </p:nvSpPr>
        <p:spPr>
          <a:xfrm>
            <a:off x="2424279" y="4249428"/>
            <a:ext cx="2496855" cy="1529657"/>
          </a:xfrm>
          <a:custGeom>
            <a:avLst/>
            <a:gdLst>
              <a:gd name="connsiteX0" fmla="*/ 0 w 3212123"/>
              <a:gd name="connsiteY0" fmla="*/ 268920 h 2039543"/>
              <a:gd name="connsiteX1" fmla="*/ 99646 w 3212123"/>
              <a:gd name="connsiteY1" fmla="*/ 954720 h 2039543"/>
              <a:gd name="connsiteX2" fmla="*/ 263770 w 3212123"/>
              <a:gd name="connsiteY2" fmla="*/ 11013 h 2039543"/>
              <a:gd name="connsiteX3" fmla="*/ 451339 w 3212123"/>
              <a:gd name="connsiteY3" fmla="*/ 1722582 h 2039543"/>
              <a:gd name="connsiteX4" fmla="*/ 808893 w 3212123"/>
              <a:gd name="connsiteY4" fmla="*/ 1241936 h 2039543"/>
              <a:gd name="connsiteX5" fmla="*/ 1090246 w 3212123"/>
              <a:gd name="connsiteY5" fmla="*/ 2033243 h 2039543"/>
              <a:gd name="connsiteX6" fmla="*/ 1383323 w 3212123"/>
              <a:gd name="connsiteY6" fmla="*/ 1617074 h 2039543"/>
              <a:gd name="connsiteX7" fmla="*/ 1664677 w 3212123"/>
              <a:gd name="connsiteY7" fmla="*/ 1693274 h 2039543"/>
              <a:gd name="connsiteX8" fmla="*/ 1922585 w 3212123"/>
              <a:gd name="connsiteY8" fmla="*/ 1071951 h 2039543"/>
              <a:gd name="connsiteX9" fmla="*/ 2373923 w 3212123"/>
              <a:gd name="connsiteY9" fmla="*/ 1535013 h 2039543"/>
              <a:gd name="connsiteX10" fmla="*/ 2790093 w 3212123"/>
              <a:gd name="connsiteY10" fmla="*/ 1382613 h 2039543"/>
              <a:gd name="connsiteX11" fmla="*/ 3212123 w 3212123"/>
              <a:gd name="connsiteY11" fmla="*/ 1851536 h 20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2123" h="2039543">
                <a:moveTo>
                  <a:pt x="0" y="268920"/>
                </a:moveTo>
                <a:cubicBezTo>
                  <a:pt x="27842" y="633312"/>
                  <a:pt x="55684" y="997704"/>
                  <a:pt x="99646" y="954720"/>
                </a:cubicBezTo>
                <a:cubicBezTo>
                  <a:pt x="143608" y="911736"/>
                  <a:pt x="205155" y="-116964"/>
                  <a:pt x="263770" y="11013"/>
                </a:cubicBezTo>
                <a:cubicBezTo>
                  <a:pt x="322386" y="138990"/>
                  <a:pt x="360485" y="1517428"/>
                  <a:pt x="451339" y="1722582"/>
                </a:cubicBezTo>
                <a:cubicBezTo>
                  <a:pt x="542193" y="1927736"/>
                  <a:pt x="702409" y="1190159"/>
                  <a:pt x="808893" y="1241936"/>
                </a:cubicBezTo>
                <a:cubicBezTo>
                  <a:pt x="915377" y="1293713"/>
                  <a:pt x="994508" y="1970720"/>
                  <a:pt x="1090246" y="2033243"/>
                </a:cubicBezTo>
                <a:cubicBezTo>
                  <a:pt x="1185984" y="2095766"/>
                  <a:pt x="1287585" y="1673736"/>
                  <a:pt x="1383323" y="1617074"/>
                </a:cubicBezTo>
                <a:cubicBezTo>
                  <a:pt x="1479062" y="1560413"/>
                  <a:pt x="1574800" y="1784128"/>
                  <a:pt x="1664677" y="1693274"/>
                </a:cubicBezTo>
                <a:cubicBezTo>
                  <a:pt x="1754554" y="1602420"/>
                  <a:pt x="1804377" y="1098328"/>
                  <a:pt x="1922585" y="1071951"/>
                </a:cubicBezTo>
                <a:cubicBezTo>
                  <a:pt x="2040793" y="1045574"/>
                  <a:pt x="2229339" y="1483236"/>
                  <a:pt x="2373923" y="1535013"/>
                </a:cubicBezTo>
                <a:cubicBezTo>
                  <a:pt x="2518507" y="1586790"/>
                  <a:pt x="2650393" y="1329859"/>
                  <a:pt x="2790093" y="1382613"/>
                </a:cubicBezTo>
                <a:cubicBezTo>
                  <a:pt x="2929793" y="1435367"/>
                  <a:pt x="3137877" y="1792921"/>
                  <a:pt x="3212123" y="1851536"/>
                </a:cubicBezTo>
              </a:path>
            </a:pathLst>
          </a:custGeom>
          <a:noFill/>
          <a:ln w="25400" cap="flat" cmpd="sng" algn="ctr">
            <a:solidFill>
              <a:srgbClr val="A620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9" name="椭圆 58">
            <a:extLst>
              <a:ext uri="{FF2B5EF4-FFF2-40B4-BE49-F238E27FC236}">
                <a16:creationId xmlns:a16="http://schemas.microsoft.com/office/drawing/2014/main" id="{65D6EF06-FB53-2D96-6B80-1B968CFA6A8D}"/>
              </a:ext>
            </a:extLst>
          </p:cNvPr>
          <p:cNvSpPr/>
          <p:nvPr/>
        </p:nvSpPr>
        <p:spPr>
          <a:xfrm>
            <a:off x="2501667" y="4711801"/>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0" name="椭圆 59">
            <a:extLst>
              <a:ext uri="{FF2B5EF4-FFF2-40B4-BE49-F238E27FC236}">
                <a16:creationId xmlns:a16="http://schemas.microsoft.com/office/drawing/2014/main" id="{A4579D5B-263A-638A-8150-9974B6755E68}"/>
              </a:ext>
            </a:extLst>
          </p:cNvPr>
          <p:cNvSpPr/>
          <p:nvPr/>
        </p:nvSpPr>
        <p:spPr>
          <a:xfrm>
            <a:off x="2379222" y="4419410"/>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1" name="椭圆 60">
            <a:extLst>
              <a:ext uri="{FF2B5EF4-FFF2-40B4-BE49-F238E27FC236}">
                <a16:creationId xmlns:a16="http://schemas.microsoft.com/office/drawing/2014/main" id="{2A6755F0-21BB-FCB2-0C6B-F0BBCA090B9B}"/>
              </a:ext>
            </a:extLst>
          </p:cNvPr>
          <p:cNvSpPr/>
          <p:nvPr/>
        </p:nvSpPr>
        <p:spPr>
          <a:xfrm>
            <a:off x="2666281" y="5053390"/>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2085E6-772A-0E6F-89B1-7A18A5AB4E47}"/>
              </a:ext>
            </a:extLst>
          </p:cNvPr>
          <p:cNvSpPr/>
          <p:nvPr/>
        </p:nvSpPr>
        <p:spPr>
          <a:xfrm>
            <a:off x="2869578" y="5392801"/>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3" name="椭圆 62">
            <a:extLst>
              <a:ext uri="{FF2B5EF4-FFF2-40B4-BE49-F238E27FC236}">
                <a16:creationId xmlns:a16="http://schemas.microsoft.com/office/drawing/2014/main" id="{40B14DA8-ED69-AB11-3615-39D18046783B}"/>
              </a:ext>
            </a:extLst>
          </p:cNvPr>
          <p:cNvSpPr/>
          <p:nvPr/>
        </p:nvSpPr>
        <p:spPr>
          <a:xfrm>
            <a:off x="3177577" y="5591478"/>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4" name="椭圆 63">
            <a:extLst>
              <a:ext uri="{FF2B5EF4-FFF2-40B4-BE49-F238E27FC236}">
                <a16:creationId xmlns:a16="http://schemas.microsoft.com/office/drawing/2014/main" id="{1E38A47F-A3CD-D46C-AD22-B8C3BD5D71F7}"/>
              </a:ext>
            </a:extLst>
          </p:cNvPr>
          <p:cNvSpPr/>
          <p:nvPr/>
        </p:nvSpPr>
        <p:spPr>
          <a:xfrm>
            <a:off x="3378390" y="5550978"/>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5" name="椭圆 64">
            <a:extLst>
              <a:ext uri="{FF2B5EF4-FFF2-40B4-BE49-F238E27FC236}">
                <a16:creationId xmlns:a16="http://schemas.microsoft.com/office/drawing/2014/main" id="{FB5CBBEB-A8DD-53F8-4C5B-642F93C9E6DD}"/>
              </a:ext>
            </a:extLst>
          </p:cNvPr>
          <p:cNvSpPr/>
          <p:nvPr/>
        </p:nvSpPr>
        <p:spPr>
          <a:xfrm>
            <a:off x="3564805" y="5444528"/>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6" name="椭圆 65">
            <a:extLst>
              <a:ext uri="{FF2B5EF4-FFF2-40B4-BE49-F238E27FC236}">
                <a16:creationId xmlns:a16="http://schemas.microsoft.com/office/drawing/2014/main" id="{4E2C2E10-8E4E-F792-72A8-96948F089D91}"/>
              </a:ext>
            </a:extLst>
          </p:cNvPr>
          <p:cNvSpPr/>
          <p:nvPr/>
        </p:nvSpPr>
        <p:spPr>
          <a:xfrm>
            <a:off x="3752397" y="5311801"/>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7" name="椭圆 66">
            <a:extLst>
              <a:ext uri="{FF2B5EF4-FFF2-40B4-BE49-F238E27FC236}">
                <a16:creationId xmlns:a16="http://schemas.microsoft.com/office/drawing/2014/main" id="{52722CCD-21F8-D76C-3FFA-AFE5FC3FCE5C}"/>
              </a:ext>
            </a:extLst>
          </p:cNvPr>
          <p:cNvSpPr/>
          <p:nvPr/>
        </p:nvSpPr>
        <p:spPr>
          <a:xfrm>
            <a:off x="4055160" y="5185285"/>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8" name="椭圆 67">
            <a:extLst>
              <a:ext uri="{FF2B5EF4-FFF2-40B4-BE49-F238E27FC236}">
                <a16:creationId xmlns:a16="http://schemas.microsoft.com/office/drawing/2014/main" id="{3078A5FB-DB75-C377-C516-44E1729E1A82}"/>
              </a:ext>
            </a:extLst>
          </p:cNvPr>
          <p:cNvSpPr/>
          <p:nvPr/>
        </p:nvSpPr>
        <p:spPr>
          <a:xfrm>
            <a:off x="4436451" y="5266285"/>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69" name="椭圆 68">
            <a:extLst>
              <a:ext uri="{FF2B5EF4-FFF2-40B4-BE49-F238E27FC236}">
                <a16:creationId xmlns:a16="http://schemas.microsoft.com/office/drawing/2014/main" id="{A0033CDC-2755-B153-68A6-8C5F6D25EB5B}"/>
              </a:ext>
            </a:extLst>
          </p:cNvPr>
          <p:cNvSpPr/>
          <p:nvPr/>
        </p:nvSpPr>
        <p:spPr>
          <a:xfrm>
            <a:off x="4885191" y="5591478"/>
            <a:ext cx="81000" cy="81000"/>
          </a:xfrm>
          <a:prstGeom prst="ellipse">
            <a:avLst/>
          </a:prstGeom>
          <a:solidFill>
            <a:srgbClr val="1F4D78">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70" name="直接箭头连接符 69">
            <a:extLst>
              <a:ext uri="{FF2B5EF4-FFF2-40B4-BE49-F238E27FC236}">
                <a16:creationId xmlns:a16="http://schemas.microsoft.com/office/drawing/2014/main" id="{ED4121D7-63F0-A584-4097-24E8A65FCE9F}"/>
              </a:ext>
            </a:extLst>
          </p:cNvPr>
          <p:cNvCxnSpPr/>
          <p:nvPr/>
        </p:nvCxnSpPr>
        <p:spPr>
          <a:xfrm flipV="1">
            <a:off x="2194371" y="4111174"/>
            <a:ext cx="0" cy="1800671"/>
          </a:xfrm>
          <a:prstGeom prst="straightConnector1">
            <a:avLst/>
          </a:prstGeom>
          <a:noFill/>
          <a:ln w="25400" cap="flat" cmpd="sng" algn="ctr">
            <a:solidFill>
              <a:srgbClr val="000000"/>
            </a:solidFill>
            <a:prstDash val="solid"/>
            <a:miter lim="800000"/>
            <a:tailEnd type="triangle"/>
          </a:ln>
          <a:effectLst/>
        </p:spPr>
      </p:cxnSp>
      <p:cxnSp>
        <p:nvCxnSpPr>
          <p:cNvPr id="71" name="直接箭头连接符 70">
            <a:extLst>
              <a:ext uri="{FF2B5EF4-FFF2-40B4-BE49-F238E27FC236}">
                <a16:creationId xmlns:a16="http://schemas.microsoft.com/office/drawing/2014/main" id="{9D6F8C53-75E6-D832-A0EF-248CBBC6E8D4}"/>
              </a:ext>
            </a:extLst>
          </p:cNvPr>
          <p:cNvCxnSpPr/>
          <p:nvPr/>
        </p:nvCxnSpPr>
        <p:spPr>
          <a:xfrm flipV="1">
            <a:off x="2188297" y="5906611"/>
            <a:ext cx="2993747" cy="332"/>
          </a:xfrm>
          <a:prstGeom prst="straightConnector1">
            <a:avLst/>
          </a:prstGeom>
          <a:noFill/>
          <a:ln w="25400" cap="flat" cmpd="sng" algn="ctr">
            <a:solidFill>
              <a:srgbClr val="000000"/>
            </a:solidFill>
            <a:prstDash val="solid"/>
            <a:miter lim="800000"/>
            <a:tailEnd type="triangle"/>
          </a:ln>
          <a:effectLst/>
        </p:spPr>
      </p:cxnSp>
      <p:sp>
        <p:nvSpPr>
          <p:cNvPr id="72" name="文本框 71">
            <a:extLst>
              <a:ext uri="{FF2B5EF4-FFF2-40B4-BE49-F238E27FC236}">
                <a16:creationId xmlns:a16="http://schemas.microsoft.com/office/drawing/2014/main" id="{1D217518-8B40-8B9C-9C91-301B643B2E75}"/>
              </a:ext>
            </a:extLst>
          </p:cNvPr>
          <p:cNvSpPr txBox="1"/>
          <p:nvPr/>
        </p:nvSpPr>
        <p:spPr>
          <a:xfrm>
            <a:off x="6821630" y="2288267"/>
            <a:ext cx="2441694" cy="430887"/>
          </a:xfrm>
          <a:prstGeom prst="rect">
            <a:avLst/>
          </a:prstGeom>
          <a:noFill/>
        </p:spPr>
        <p:txBody>
          <a:bodyPr wrap="none" rtlCol="0">
            <a:spAutoFit/>
          </a:bodyPr>
          <a:lstStyle/>
          <a:p>
            <a:r>
              <a:rPr lang="zh-CN" altLang="en-US" sz="2200" b="1" dirty="0">
                <a:solidFill>
                  <a:srgbClr val="000000"/>
                </a:solidFill>
                <a:latin typeface="Arial"/>
                <a:ea typeface="微软雅黑"/>
              </a:rPr>
              <a:t>过参数化神经网络</a:t>
            </a:r>
          </a:p>
        </p:txBody>
      </p:sp>
      <p:sp>
        <p:nvSpPr>
          <p:cNvPr id="73" name="文本框 72">
            <a:extLst>
              <a:ext uri="{FF2B5EF4-FFF2-40B4-BE49-F238E27FC236}">
                <a16:creationId xmlns:a16="http://schemas.microsoft.com/office/drawing/2014/main" id="{F0FC6C14-A301-B20D-1521-67793970B1E1}"/>
              </a:ext>
            </a:extLst>
          </p:cNvPr>
          <p:cNvSpPr txBox="1"/>
          <p:nvPr/>
        </p:nvSpPr>
        <p:spPr>
          <a:xfrm>
            <a:off x="7951558" y="3183388"/>
            <a:ext cx="1595309" cy="430887"/>
          </a:xfrm>
          <a:prstGeom prst="rect">
            <a:avLst/>
          </a:prstGeom>
          <a:noFill/>
        </p:spPr>
        <p:txBody>
          <a:bodyPr wrap="none" rtlCol="0">
            <a:spAutoFit/>
          </a:bodyPr>
          <a:lstStyle/>
          <a:p>
            <a:r>
              <a:rPr lang="zh-CN" altLang="en-US" sz="2200" b="1" dirty="0">
                <a:solidFill>
                  <a:srgbClr val="000000"/>
                </a:solidFill>
                <a:latin typeface="Arial"/>
                <a:ea typeface="微软雅黑"/>
              </a:rPr>
              <a:t>经验倾向于</a:t>
            </a:r>
          </a:p>
        </p:txBody>
      </p:sp>
      <p:cxnSp>
        <p:nvCxnSpPr>
          <p:cNvPr id="74" name="直接箭头连接符 73">
            <a:extLst>
              <a:ext uri="{FF2B5EF4-FFF2-40B4-BE49-F238E27FC236}">
                <a16:creationId xmlns:a16="http://schemas.microsoft.com/office/drawing/2014/main" id="{DBC1A029-34C6-CB3E-40F6-61FC0A899257}"/>
              </a:ext>
            </a:extLst>
          </p:cNvPr>
          <p:cNvCxnSpPr/>
          <p:nvPr/>
        </p:nvCxnSpPr>
        <p:spPr>
          <a:xfrm flipH="1">
            <a:off x="7929367" y="2944287"/>
            <a:ext cx="2540" cy="855980"/>
          </a:xfrm>
          <a:prstGeom prst="straightConnector1">
            <a:avLst/>
          </a:prstGeom>
          <a:noFill/>
          <a:ln w="25400" cap="flat" cmpd="sng" algn="ctr">
            <a:solidFill>
              <a:srgbClr val="000000"/>
            </a:solidFill>
            <a:prstDash val="solid"/>
            <a:miter lim="800000"/>
            <a:tailEnd type="triangle"/>
          </a:ln>
          <a:effectLst/>
        </p:spPr>
      </p:cxnSp>
      <p:sp>
        <p:nvSpPr>
          <p:cNvPr id="75" name="文本框 74">
            <a:extLst>
              <a:ext uri="{FF2B5EF4-FFF2-40B4-BE49-F238E27FC236}">
                <a16:creationId xmlns:a16="http://schemas.microsoft.com/office/drawing/2014/main" id="{51FE0084-C38F-4115-EEB1-5544429B9E5A}"/>
              </a:ext>
            </a:extLst>
          </p:cNvPr>
          <p:cNvSpPr txBox="1"/>
          <p:nvPr/>
        </p:nvSpPr>
        <p:spPr>
          <a:xfrm>
            <a:off x="3120998" y="3935375"/>
            <a:ext cx="1031051" cy="430887"/>
          </a:xfrm>
          <a:prstGeom prst="rect">
            <a:avLst/>
          </a:prstGeom>
          <a:noFill/>
        </p:spPr>
        <p:txBody>
          <a:bodyPr wrap="none" rtlCol="0">
            <a:spAutoFit/>
          </a:bodyPr>
          <a:lstStyle/>
          <a:p>
            <a:r>
              <a:rPr lang="zh-CN" altLang="en-US" sz="2200" b="1" dirty="0">
                <a:solidFill>
                  <a:srgbClr val="000000"/>
                </a:solidFill>
                <a:latin typeface="Arial"/>
                <a:ea typeface="微软雅黑"/>
              </a:rPr>
              <a:t>过拟合</a:t>
            </a:r>
          </a:p>
        </p:txBody>
      </p:sp>
      <p:sp>
        <p:nvSpPr>
          <p:cNvPr id="76" name="文本框 75">
            <a:extLst>
              <a:ext uri="{FF2B5EF4-FFF2-40B4-BE49-F238E27FC236}">
                <a16:creationId xmlns:a16="http://schemas.microsoft.com/office/drawing/2014/main" id="{D868E4D1-5263-B434-20C5-50A208C11905}"/>
              </a:ext>
            </a:extLst>
          </p:cNvPr>
          <p:cNvSpPr txBox="1"/>
          <p:nvPr/>
        </p:nvSpPr>
        <p:spPr>
          <a:xfrm>
            <a:off x="7286597" y="3935228"/>
            <a:ext cx="1779905" cy="430887"/>
          </a:xfrm>
          <a:prstGeom prst="rect">
            <a:avLst/>
          </a:prstGeom>
          <a:noFill/>
        </p:spPr>
        <p:txBody>
          <a:bodyPr wrap="square" rtlCol="0">
            <a:spAutoFit/>
          </a:bodyPr>
          <a:lstStyle/>
          <a:p>
            <a:r>
              <a:rPr lang="zh-CN" altLang="en-US" sz="2200" b="1" dirty="0">
                <a:solidFill>
                  <a:srgbClr val="000000"/>
                </a:solidFill>
                <a:latin typeface="Arial"/>
                <a:ea typeface="微软雅黑"/>
              </a:rPr>
              <a:t>符合直观</a:t>
            </a:r>
          </a:p>
        </p:txBody>
      </p:sp>
      <p:sp>
        <p:nvSpPr>
          <p:cNvPr id="77" name="文本框 76">
            <a:extLst>
              <a:ext uri="{FF2B5EF4-FFF2-40B4-BE49-F238E27FC236}">
                <a16:creationId xmlns:a16="http://schemas.microsoft.com/office/drawing/2014/main" id="{788E1340-477B-8B88-487E-F21D0FCBCE75}"/>
              </a:ext>
            </a:extLst>
          </p:cNvPr>
          <p:cNvSpPr txBox="1"/>
          <p:nvPr/>
        </p:nvSpPr>
        <p:spPr>
          <a:xfrm>
            <a:off x="7033810" y="4331699"/>
            <a:ext cx="1883891" cy="430887"/>
          </a:xfrm>
          <a:prstGeom prst="rect">
            <a:avLst/>
          </a:prstGeom>
          <a:noFill/>
        </p:spPr>
        <p:txBody>
          <a:bodyPr wrap="square" rtlCol="0">
            <a:spAutoFit/>
          </a:bodyPr>
          <a:lstStyle/>
          <a:p>
            <a:r>
              <a:rPr lang="zh-CN" altLang="en-US" sz="2200" b="1" dirty="0">
                <a:solidFill>
                  <a:srgbClr val="A62038"/>
                </a:solidFill>
                <a:latin typeface="Arial"/>
                <a:ea typeface="微软雅黑"/>
              </a:rPr>
              <a:t>通常泛化性好</a:t>
            </a:r>
          </a:p>
        </p:txBody>
      </p:sp>
      <p:sp>
        <p:nvSpPr>
          <p:cNvPr id="78" name="文本框 77">
            <a:extLst>
              <a:ext uri="{FF2B5EF4-FFF2-40B4-BE49-F238E27FC236}">
                <a16:creationId xmlns:a16="http://schemas.microsoft.com/office/drawing/2014/main" id="{0BB7DD3F-DE37-F0C7-9876-D181EE1819AD}"/>
              </a:ext>
            </a:extLst>
          </p:cNvPr>
          <p:cNvSpPr txBox="1"/>
          <p:nvPr/>
        </p:nvSpPr>
        <p:spPr>
          <a:xfrm>
            <a:off x="387264" y="950726"/>
            <a:ext cx="9619857" cy="461665"/>
          </a:xfrm>
          <a:prstGeom prst="rect">
            <a:avLst/>
          </a:prstGeom>
          <a:noFill/>
        </p:spPr>
        <p:txBody>
          <a:bodyPr wrap="square" rtlCol="0">
            <a:spAutoFit/>
          </a:bodyPr>
          <a:lstStyle/>
          <a:p>
            <a:r>
              <a:rPr lang="en-US" altLang="zh-CN" sz="2400" dirty="0">
                <a:solidFill>
                  <a:srgbClr val="000000"/>
                </a:solidFill>
                <a:latin typeface="Arial"/>
                <a:ea typeface="微软雅黑"/>
              </a:rPr>
              <a:t>30</a:t>
            </a:r>
            <a:r>
              <a:rPr lang="zh-CN" altLang="en-US" sz="2400" dirty="0">
                <a:solidFill>
                  <a:srgbClr val="000000"/>
                </a:solidFill>
                <a:latin typeface="Arial"/>
                <a:ea typeface="微软雅黑"/>
              </a:rPr>
              <a:t>年谜团：为何</a:t>
            </a:r>
            <a:r>
              <a:rPr lang="zh-CN" altLang="en-US" sz="2400" b="1" dirty="0">
                <a:solidFill>
                  <a:srgbClr val="A62038"/>
                </a:solidFill>
                <a:latin typeface="Arial"/>
                <a:ea typeface="微软雅黑"/>
              </a:rPr>
              <a:t>过参数化</a:t>
            </a:r>
            <a:r>
              <a:rPr lang="zh-CN" altLang="en-US" sz="2400" dirty="0">
                <a:solidFill>
                  <a:srgbClr val="000000"/>
                </a:solidFill>
                <a:latin typeface="Arial"/>
                <a:ea typeface="微软雅黑"/>
              </a:rPr>
              <a:t>的神经网络</a:t>
            </a:r>
            <a:r>
              <a:rPr lang="zh-CN" altLang="en-US" sz="2400" b="1" dirty="0">
                <a:solidFill>
                  <a:srgbClr val="A62038"/>
                </a:solidFill>
                <a:latin typeface="Arial"/>
                <a:ea typeface="微软雅黑"/>
              </a:rPr>
              <a:t>不会明显过拟合</a:t>
            </a:r>
            <a:r>
              <a:rPr lang="zh-CN" altLang="en-US" sz="2400" dirty="0">
                <a:solidFill>
                  <a:srgbClr val="000000"/>
                </a:solidFill>
                <a:latin typeface="Arial"/>
                <a:ea typeface="微软雅黑"/>
              </a:rPr>
              <a:t>？</a:t>
            </a:r>
            <a:r>
              <a:rPr lang="en-US" altLang="zh-CN" sz="2400" dirty="0">
                <a:solidFill>
                  <a:srgbClr val="000000"/>
                </a:solidFill>
                <a:latin typeface="Arial"/>
                <a:ea typeface="微软雅黑"/>
              </a:rPr>
              <a:t>(</a:t>
            </a:r>
            <a:r>
              <a:rPr lang="en-US" altLang="zh-CN" sz="2400" dirty="0" err="1">
                <a:solidFill>
                  <a:srgbClr val="000000"/>
                </a:solidFill>
                <a:latin typeface="Arial"/>
                <a:ea typeface="微软雅黑"/>
              </a:rPr>
              <a:t>Breiman</a:t>
            </a:r>
            <a:r>
              <a:rPr lang="en-US" altLang="zh-CN" sz="2400" dirty="0">
                <a:solidFill>
                  <a:srgbClr val="000000"/>
                </a:solidFill>
                <a:latin typeface="Arial"/>
                <a:ea typeface="微软雅黑"/>
              </a:rPr>
              <a:t> 1995)</a:t>
            </a:r>
          </a:p>
        </p:txBody>
      </p:sp>
      <p:sp>
        <p:nvSpPr>
          <p:cNvPr id="79" name="文本框 78">
            <a:extLst>
              <a:ext uri="{FF2B5EF4-FFF2-40B4-BE49-F238E27FC236}">
                <a16:creationId xmlns:a16="http://schemas.microsoft.com/office/drawing/2014/main" id="{E8D0DD9B-12DC-B110-BDF9-6CD51DEF8ACB}"/>
              </a:ext>
            </a:extLst>
          </p:cNvPr>
          <p:cNvSpPr txBox="1"/>
          <p:nvPr/>
        </p:nvSpPr>
        <p:spPr>
          <a:xfrm>
            <a:off x="2512207" y="2288679"/>
            <a:ext cx="2231701" cy="769441"/>
          </a:xfrm>
          <a:prstGeom prst="rect">
            <a:avLst/>
          </a:prstGeom>
          <a:noFill/>
        </p:spPr>
        <p:txBody>
          <a:bodyPr wrap="none" rtlCol="0">
            <a:spAutoFit/>
          </a:bodyPr>
          <a:lstStyle/>
          <a:p>
            <a:pPr algn="ctr"/>
            <a:r>
              <a:rPr lang="zh-CN" altLang="en-US" sz="2200" b="1" dirty="0">
                <a:solidFill>
                  <a:srgbClr val="000000"/>
                </a:solidFill>
                <a:latin typeface="Arial"/>
                <a:ea typeface="微软雅黑"/>
              </a:rPr>
              <a:t>过参数化模型</a:t>
            </a:r>
            <a:endParaRPr lang="en-US" altLang="zh-CN" sz="2200" b="1" dirty="0">
              <a:solidFill>
                <a:srgbClr val="000000"/>
              </a:solidFill>
              <a:latin typeface="Arial"/>
              <a:ea typeface="微软雅黑"/>
            </a:endParaRPr>
          </a:p>
          <a:p>
            <a:pPr algn="ctr"/>
            <a:r>
              <a:rPr lang="en-US" altLang="zh-CN" sz="2200" dirty="0">
                <a:solidFill>
                  <a:srgbClr val="000000"/>
                </a:solidFill>
                <a:latin typeface="Arial"/>
                <a:ea typeface="微软雅黑"/>
              </a:rPr>
              <a:t>(</a:t>
            </a:r>
            <a:r>
              <a:rPr lang="zh-CN" altLang="en-US" sz="2200" dirty="0">
                <a:solidFill>
                  <a:srgbClr val="000000"/>
                </a:solidFill>
                <a:latin typeface="Arial"/>
                <a:ea typeface="微软雅黑"/>
              </a:rPr>
              <a:t>参数量</a:t>
            </a:r>
            <a:r>
              <a:rPr lang="en-US" altLang="zh-CN" sz="2200" dirty="0">
                <a:solidFill>
                  <a:srgbClr val="000000"/>
                </a:solidFill>
                <a:latin typeface="Arial"/>
                <a:ea typeface="微软雅黑"/>
              </a:rPr>
              <a:t>&gt;</a:t>
            </a:r>
            <a:r>
              <a:rPr lang="zh-CN" altLang="en-US" sz="2200" dirty="0">
                <a:solidFill>
                  <a:srgbClr val="000000"/>
                </a:solidFill>
                <a:latin typeface="Arial"/>
                <a:ea typeface="微软雅黑"/>
              </a:rPr>
              <a:t>样本量</a:t>
            </a:r>
            <a:r>
              <a:rPr lang="en-US" altLang="zh-CN" sz="2200" dirty="0">
                <a:solidFill>
                  <a:srgbClr val="000000"/>
                </a:solidFill>
                <a:latin typeface="Arial"/>
                <a:ea typeface="微软雅黑"/>
              </a:rPr>
              <a:t>)</a:t>
            </a:r>
            <a:endParaRPr lang="zh-CN" altLang="en-US" sz="2200" dirty="0">
              <a:solidFill>
                <a:srgbClr val="000000"/>
              </a:solidFill>
              <a:latin typeface="Arial"/>
              <a:ea typeface="微软雅黑"/>
            </a:endParaRPr>
          </a:p>
        </p:txBody>
      </p:sp>
      <p:cxnSp>
        <p:nvCxnSpPr>
          <p:cNvPr id="80" name="直接箭头连接符 79">
            <a:extLst>
              <a:ext uri="{FF2B5EF4-FFF2-40B4-BE49-F238E27FC236}">
                <a16:creationId xmlns:a16="http://schemas.microsoft.com/office/drawing/2014/main" id="{3E250E85-2376-5BBF-1304-42D07681A957}"/>
              </a:ext>
            </a:extLst>
          </p:cNvPr>
          <p:cNvCxnSpPr/>
          <p:nvPr/>
        </p:nvCxnSpPr>
        <p:spPr>
          <a:xfrm flipH="1">
            <a:off x="3634430" y="2944287"/>
            <a:ext cx="2540" cy="855980"/>
          </a:xfrm>
          <a:prstGeom prst="straightConnector1">
            <a:avLst/>
          </a:prstGeom>
          <a:noFill/>
          <a:ln w="25400" cap="flat" cmpd="sng" algn="ctr">
            <a:solidFill>
              <a:srgbClr val="000000"/>
            </a:solidFill>
            <a:prstDash val="solid"/>
            <a:miter lim="800000"/>
            <a:tailEnd type="triangle"/>
          </a:ln>
          <a:effectLst/>
        </p:spPr>
      </p:cxnSp>
      <p:sp>
        <p:nvSpPr>
          <p:cNvPr id="81" name="文本框 80">
            <a:extLst>
              <a:ext uri="{FF2B5EF4-FFF2-40B4-BE49-F238E27FC236}">
                <a16:creationId xmlns:a16="http://schemas.microsoft.com/office/drawing/2014/main" id="{BB808CDB-499E-41BF-0500-63E12A6AC02D}"/>
              </a:ext>
            </a:extLst>
          </p:cNvPr>
          <p:cNvSpPr txBox="1"/>
          <p:nvPr/>
        </p:nvSpPr>
        <p:spPr>
          <a:xfrm>
            <a:off x="3749966" y="3183388"/>
            <a:ext cx="1595309" cy="430887"/>
          </a:xfrm>
          <a:prstGeom prst="rect">
            <a:avLst/>
          </a:prstGeom>
          <a:noFill/>
        </p:spPr>
        <p:txBody>
          <a:bodyPr wrap="none" rtlCol="0">
            <a:spAutoFit/>
          </a:bodyPr>
          <a:lstStyle/>
          <a:p>
            <a:r>
              <a:rPr lang="zh-CN" altLang="en-US" sz="2200" b="1" dirty="0">
                <a:solidFill>
                  <a:srgbClr val="000000"/>
                </a:solidFill>
                <a:latin typeface="Arial"/>
                <a:ea typeface="微软雅黑"/>
              </a:rPr>
              <a:t>可以表达出</a:t>
            </a:r>
          </a:p>
        </p:txBody>
      </p:sp>
      <p:sp>
        <p:nvSpPr>
          <p:cNvPr id="83" name="文本框 82">
            <a:extLst>
              <a:ext uri="{FF2B5EF4-FFF2-40B4-BE49-F238E27FC236}">
                <a16:creationId xmlns:a16="http://schemas.microsoft.com/office/drawing/2014/main" id="{6BA1DA70-1CDF-56EF-F72D-E14C03CE228D}"/>
              </a:ext>
            </a:extLst>
          </p:cNvPr>
          <p:cNvSpPr txBox="1"/>
          <p:nvPr/>
        </p:nvSpPr>
        <p:spPr>
          <a:xfrm>
            <a:off x="415234" y="1607133"/>
            <a:ext cx="6260798" cy="461665"/>
          </a:xfrm>
          <a:prstGeom prst="rect">
            <a:avLst/>
          </a:prstGeom>
          <a:noFill/>
        </p:spPr>
        <p:txBody>
          <a:bodyPr wrap="square" rtlCol="0">
            <a:spAutoFit/>
          </a:bodyPr>
          <a:lstStyle/>
          <a:p>
            <a:r>
              <a:rPr lang="zh-CN" altLang="en-US" sz="2400" dirty="0">
                <a:solidFill>
                  <a:srgbClr val="000000"/>
                </a:solidFill>
                <a:latin typeface="Arial"/>
                <a:ea typeface="微软雅黑"/>
              </a:rPr>
              <a:t>传统的学习理论无法解释过参数化情形</a:t>
            </a:r>
            <a:endParaRPr lang="en-US" altLang="zh-CN" sz="2400" dirty="0">
              <a:solidFill>
                <a:srgbClr val="000000"/>
              </a:solidFill>
              <a:latin typeface="Arial"/>
              <a:ea typeface="微软雅黑"/>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15CD2-7742-7427-2948-F2EE93B45AD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0A81E68-3A12-7C0D-F3CF-53CCD070E730}"/>
              </a:ext>
            </a:extLst>
          </p:cNvPr>
          <p:cNvSpPr>
            <a:spLocks noGrp="1"/>
          </p:cNvSpPr>
          <p:nvPr>
            <p:ph type="title"/>
          </p:nvPr>
        </p:nvSpPr>
        <p:spPr/>
        <p:txBody>
          <a:bodyPr/>
          <a:lstStyle/>
          <a:p>
            <a:r>
              <a:rPr lang="zh-CN" altLang="en-US" dirty="0"/>
              <a:t>隐式偏好</a:t>
            </a:r>
          </a:p>
        </p:txBody>
      </p:sp>
      <p:sp>
        <p:nvSpPr>
          <p:cNvPr id="19" name="矩形: 圆角 18">
            <a:extLst>
              <a:ext uri="{FF2B5EF4-FFF2-40B4-BE49-F238E27FC236}">
                <a16:creationId xmlns:a16="http://schemas.microsoft.com/office/drawing/2014/main" id="{11A17551-B8F6-3FA9-1A17-EB5BA652E4E6}"/>
              </a:ext>
            </a:extLst>
          </p:cNvPr>
          <p:cNvSpPr/>
          <p:nvPr/>
        </p:nvSpPr>
        <p:spPr>
          <a:xfrm>
            <a:off x="3591983" y="1039045"/>
            <a:ext cx="4965700" cy="1635185"/>
          </a:xfrm>
          <a:prstGeom prst="roundRect">
            <a:avLst/>
          </a:prstGeom>
          <a:solidFill>
            <a:srgbClr val="FFFFFF">
              <a:lumMod val="95000"/>
            </a:srgbClr>
          </a:solid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0" i="0" u="none" strike="noStrike" kern="0" cap="none" spc="0" normalizeH="0" baseline="0" noProof="0">
              <a:ln>
                <a:noFill/>
              </a:ln>
              <a:solidFill>
                <a:srgbClr val="FFFFFF"/>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1012AB76-BDF2-0F43-1012-C0BF1F6F3C48}"/>
              </a:ext>
            </a:extLst>
          </p:cNvPr>
          <p:cNvSpPr txBox="1"/>
          <p:nvPr/>
        </p:nvSpPr>
        <p:spPr>
          <a:xfrm>
            <a:off x="6855944" y="3171474"/>
            <a:ext cx="800219" cy="461665"/>
          </a:xfrm>
          <a:prstGeom prst="rect">
            <a:avLst/>
          </a:prstGeom>
          <a:noFill/>
        </p:spPr>
        <p:txBody>
          <a:bodyPr wrap="none" rtlCol="0">
            <a:spAutoFit/>
          </a:bodyPr>
          <a:lstStyle/>
          <a:p>
            <a:r>
              <a:rPr lang="zh-CN" altLang="en-US" sz="2400" b="1" dirty="0">
                <a:solidFill>
                  <a:srgbClr val="000000"/>
                </a:solidFill>
                <a:latin typeface="Arial"/>
                <a:ea typeface="微软雅黑"/>
              </a:rPr>
              <a:t>训练</a:t>
            </a:r>
            <a:endParaRPr lang="en-US" altLang="zh-CN" sz="2400" dirty="0">
              <a:solidFill>
                <a:srgbClr val="000000"/>
              </a:solidFill>
              <a:latin typeface="Arial"/>
              <a:ea typeface="微软雅黑"/>
            </a:endParaRPr>
          </a:p>
        </p:txBody>
      </p:sp>
      <mc:AlternateContent xmlns:mc="http://schemas.openxmlformats.org/markup-compatibility/2006" xmlns:a14="http://schemas.microsoft.com/office/drawing/2010/main">
        <mc:Choice Requires="a14">
          <p:sp>
            <p:nvSpPr>
              <p:cNvPr id="21" name="文本框 2">
                <a:extLst>
                  <a:ext uri="{FF2B5EF4-FFF2-40B4-BE49-F238E27FC236}">
                    <a16:creationId xmlns:a16="http://schemas.microsoft.com/office/drawing/2014/main" id="{1832BB3B-F029-EE33-F615-A386E32BC3FC}"/>
                  </a:ext>
                </a:extLst>
              </p:cNvPr>
              <p:cNvSpPr txBox="1"/>
              <p:nvPr/>
            </p:nvSpPr>
            <p:spPr>
              <a:xfrm>
                <a:off x="6290053" y="3900246"/>
                <a:ext cx="4076700" cy="10164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200" i="1" smtClean="0">
                              <a:solidFill>
                                <a:srgbClr val="000000"/>
                              </a:solidFill>
                              <a:latin typeface="Cambria Math" panose="02040503050406030204" pitchFamily="18" charset="0"/>
                            </a:rPr>
                          </m:ctrlPr>
                        </m:sSubPr>
                        <m:e>
                          <m:r>
                            <a:rPr lang="en-US" altLang="zh-CN" sz="2200" i="1" smtClean="0">
                              <a:solidFill>
                                <a:srgbClr val="000000"/>
                              </a:solidFill>
                              <a:latin typeface="Cambria Math" panose="02040503050406030204" pitchFamily="18" charset="0"/>
                            </a:rPr>
                            <m:t>𝐿</m:t>
                          </m:r>
                        </m:e>
                        <m:sub>
                          <m:r>
                            <a:rPr lang="en-US" altLang="zh-CN" sz="2200" b="0" i="1" smtClean="0">
                              <a:solidFill>
                                <a:srgbClr val="000000"/>
                              </a:solidFill>
                              <a:latin typeface="Cambria Math" panose="02040503050406030204" pitchFamily="18" charset="0"/>
                            </a:rPr>
                            <m:t>𝑆</m:t>
                          </m:r>
                        </m:sub>
                      </m:sSub>
                      <m:r>
                        <a:rPr lang="en-US" altLang="zh-CN" sz="2200" i="1" smtClean="0">
                          <a:solidFill>
                            <a:srgbClr val="000000"/>
                          </a:solidFill>
                          <a:latin typeface="Cambria Math" panose="02040503050406030204" pitchFamily="18" charset="0"/>
                        </a:rPr>
                        <m:t>=</m:t>
                      </m:r>
                      <m:f>
                        <m:fPr>
                          <m:ctrlPr>
                            <a:rPr lang="en-US" altLang="zh-CN" sz="2200" i="1" smtClean="0">
                              <a:solidFill>
                                <a:srgbClr val="000000"/>
                              </a:solidFill>
                              <a:latin typeface="Cambria Math" panose="02040503050406030204" pitchFamily="18" charset="0"/>
                            </a:rPr>
                          </m:ctrlPr>
                        </m:fPr>
                        <m:num>
                          <m:r>
                            <a:rPr lang="en-US" altLang="zh-CN" sz="2200" i="1" smtClean="0">
                              <a:solidFill>
                                <a:srgbClr val="000000"/>
                              </a:solidFill>
                              <a:latin typeface="Cambria Math" panose="02040503050406030204" pitchFamily="18" charset="0"/>
                            </a:rPr>
                            <m:t>1</m:t>
                          </m:r>
                        </m:num>
                        <m:den>
                          <m:r>
                            <a:rPr lang="en-US" altLang="zh-CN" sz="2200" i="1" smtClean="0">
                              <a:solidFill>
                                <a:srgbClr val="000000"/>
                              </a:solidFill>
                              <a:latin typeface="Cambria Math" panose="02040503050406030204" pitchFamily="18" charset="0"/>
                            </a:rPr>
                            <m:t>𝑛</m:t>
                          </m:r>
                        </m:den>
                      </m:f>
                      <m:nary>
                        <m:naryPr>
                          <m:chr m:val="∑"/>
                          <m:ctrlPr>
                            <a:rPr lang="en-US" altLang="zh-CN" sz="2200" i="1" smtClean="0">
                              <a:solidFill>
                                <a:srgbClr val="000000"/>
                              </a:solidFill>
                              <a:latin typeface="Cambria Math" panose="02040503050406030204" pitchFamily="18" charset="0"/>
                            </a:rPr>
                          </m:ctrlPr>
                        </m:naryPr>
                        <m:sub>
                          <m:r>
                            <m:rPr>
                              <m:brk m:alnAt="23"/>
                            </m:rPr>
                            <a:rPr lang="en-US" altLang="zh-CN" sz="2200" i="1" smtClean="0">
                              <a:solidFill>
                                <a:srgbClr val="000000"/>
                              </a:solidFill>
                              <a:latin typeface="Cambria Math" panose="02040503050406030204" pitchFamily="18" charset="0"/>
                            </a:rPr>
                            <m:t>𝑖</m:t>
                          </m:r>
                          <m:r>
                            <a:rPr lang="en-US" altLang="zh-CN" sz="2200" i="1" smtClean="0">
                              <a:solidFill>
                                <a:srgbClr val="000000"/>
                              </a:solidFill>
                              <a:latin typeface="Cambria Math" panose="02040503050406030204" pitchFamily="18" charset="0"/>
                            </a:rPr>
                            <m:t>=1</m:t>
                          </m:r>
                        </m:sub>
                        <m:sup>
                          <m:r>
                            <a:rPr lang="en-US" altLang="zh-CN" sz="2200" i="1" smtClean="0">
                              <a:solidFill>
                                <a:srgbClr val="000000"/>
                              </a:solidFill>
                              <a:latin typeface="Cambria Math" panose="02040503050406030204" pitchFamily="18" charset="0"/>
                            </a:rPr>
                            <m:t>𝑛</m:t>
                          </m:r>
                        </m:sup>
                        <m:e>
                          <m:sSup>
                            <m:sSupPr>
                              <m:ctrlPr>
                                <a:rPr lang="en-US" altLang="zh-CN" sz="2200" i="1" smtClean="0">
                                  <a:solidFill>
                                    <a:srgbClr val="000000"/>
                                  </a:solidFill>
                                  <a:latin typeface="Cambria Math" panose="02040503050406030204" pitchFamily="18" charset="0"/>
                                </a:rPr>
                              </m:ctrlPr>
                            </m:sSupPr>
                            <m:e>
                              <m:d>
                                <m:dPr>
                                  <m:ctrlPr>
                                    <a:rPr lang="en-US" altLang="zh-CN" sz="2200" i="1" smtClean="0">
                                      <a:solidFill>
                                        <a:srgbClr val="000000"/>
                                      </a:solidFill>
                                      <a:latin typeface="Cambria Math" panose="02040503050406030204" pitchFamily="18" charset="0"/>
                                    </a:rPr>
                                  </m:ctrlPr>
                                </m:dPr>
                                <m:e>
                                  <m:sSub>
                                    <m:sSubPr>
                                      <m:ctrlPr>
                                        <a:rPr lang="en-US" altLang="zh-CN" sz="2200" i="1" smtClean="0">
                                          <a:solidFill>
                                            <a:srgbClr val="000000"/>
                                          </a:solidFill>
                                          <a:latin typeface="Cambria Math" panose="02040503050406030204" pitchFamily="18" charset="0"/>
                                        </a:rPr>
                                      </m:ctrlPr>
                                    </m:sSubPr>
                                    <m:e>
                                      <m:r>
                                        <a:rPr lang="en-US" altLang="zh-CN" sz="2200" i="1" smtClean="0">
                                          <a:solidFill>
                                            <a:srgbClr val="000000"/>
                                          </a:solidFill>
                                          <a:latin typeface="Cambria Math" panose="02040503050406030204" pitchFamily="18" charset="0"/>
                                        </a:rPr>
                                        <m:t>𝑓</m:t>
                                      </m:r>
                                    </m:e>
                                    <m:sub>
                                      <m:r>
                                        <a:rPr lang="en-US" altLang="zh-CN" sz="2200" i="1" smtClean="0">
                                          <a:solidFill>
                                            <a:srgbClr val="000000"/>
                                          </a:solidFill>
                                          <a:latin typeface="Cambria Math" panose="02040503050406030204" pitchFamily="18" charset="0"/>
                                        </a:rPr>
                                        <m:t>𝜃</m:t>
                                      </m:r>
                                    </m:sub>
                                  </m:sSub>
                                  <m:d>
                                    <m:dPr>
                                      <m:ctrlPr>
                                        <a:rPr lang="en-US" altLang="zh-CN" sz="2200" i="1" smtClean="0">
                                          <a:solidFill>
                                            <a:srgbClr val="000000"/>
                                          </a:solidFill>
                                          <a:latin typeface="Cambria Math" panose="02040503050406030204" pitchFamily="18" charset="0"/>
                                        </a:rPr>
                                      </m:ctrlPr>
                                    </m:dPr>
                                    <m:e>
                                      <m:sSub>
                                        <m:sSubPr>
                                          <m:ctrlPr>
                                            <a:rPr lang="en-US" altLang="zh-CN" sz="2200" i="1" smtClean="0">
                                              <a:solidFill>
                                                <a:srgbClr val="000000"/>
                                              </a:solidFill>
                                              <a:latin typeface="Cambria Math" panose="02040503050406030204" pitchFamily="18" charset="0"/>
                                            </a:rPr>
                                          </m:ctrlPr>
                                        </m:sSubPr>
                                        <m:e>
                                          <m:r>
                                            <a:rPr lang="en-US" altLang="zh-CN" sz="2200" i="1" smtClean="0">
                                              <a:solidFill>
                                                <a:srgbClr val="000000"/>
                                              </a:solidFill>
                                              <a:latin typeface="Cambria Math" panose="02040503050406030204" pitchFamily="18" charset="0"/>
                                            </a:rPr>
                                            <m:t>𝑥</m:t>
                                          </m:r>
                                        </m:e>
                                        <m:sub>
                                          <m:r>
                                            <a:rPr lang="en-US" altLang="zh-CN" sz="2200" i="1" smtClean="0">
                                              <a:solidFill>
                                                <a:srgbClr val="000000"/>
                                              </a:solidFill>
                                              <a:latin typeface="Cambria Math" panose="02040503050406030204" pitchFamily="18" charset="0"/>
                                            </a:rPr>
                                            <m:t>𝑖</m:t>
                                          </m:r>
                                        </m:sub>
                                      </m:sSub>
                                    </m:e>
                                  </m:d>
                                  <m:r>
                                    <a:rPr lang="en-US" altLang="zh-CN" sz="2200" i="1" smtClean="0">
                                      <a:solidFill>
                                        <a:srgbClr val="000000"/>
                                      </a:solidFill>
                                      <a:latin typeface="Cambria Math" panose="02040503050406030204" pitchFamily="18" charset="0"/>
                                    </a:rPr>
                                    <m:t>−</m:t>
                                  </m:r>
                                  <m:sSup>
                                    <m:sSupPr>
                                      <m:ctrlPr>
                                        <a:rPr lang="en-US" altLang="zh-CN" sz="2200" i="1" smtClean="0">
                                          <a:solidFill>
                                            <a:srgbClr val="000000"/>
                                          </a:solidFill>
                                          <a:latin typeface="Cambria Math" panose="02040503050406030204" pitchFamily="18" charset="0"/>
                                        </a:rPr>
                                      </m:ctrlPr>
                                    </m:sSupPr>
                                    <m:e>
                                      <m:r>
                                        <a:rPr lang="en-US" altLang="zh-CN" sz="2200" i="1" smtClean="0">
                                          <a:solidFill>
                                            <a:srgbClr val="000000"/>
                                          </a:solidFill>
                                          <a:latin typeface="Cambria Math" panose="02040503050406030204" pitchFamily="18" charset="0"/>
                                        </a:rPr>
                                        <m:t>𝑓</m:t>
                                      </m:r>
                                    </m:e>
                                    <m:sup>
                                      <m:r>
                                        <a:rPr lang="en-US" altLang="zh-CN" sz="2200" i="1" smtClean="0">
                                          <a:solidFill>
                                            <a:srgbClr val="000000"/>
                                          </a:solidFill>
                                          <a:latin typeface="Cambria Math" panose="02040503050406030204" pitchFamily="18" charset="0"/>
                                        </a:rPr>
                                        <m:t>∗</m:t>
                                      </m:r>
                                    </m:sup>
                                  </m:sSup>
                                  <m:d>
                                    <m:dPr>
                                      <m:ctrlPr>
                                        <a:rPr lang="en-US" altLang="zh-CN" sz="2200" i="1" smtClean="0">
                                          <a:solidFill>
                                            <a:srgbClr val="000000"/>
                                          </a:solidFill>
                                          <a:latin typeface="Cambria Math" panose="02040503050406030204" pitchFamily="18" charset="0"/>
                                        </a:rPr>
                                      </m:ctrlPr>
                                    </m:dPr>
                                    <m:e>
                                      <m:sSub>
                                        <m:sSubPr>
                                          <m:ctrlPr>
                                            <a:rPr lang="en-US" altLang="zh-CN" sz="2200" i="1" smtClean="0">
                                              <a:solidFill>
                                                <a:srgbClr val="000000"/>
                                              </a:solidFill>
                                              <a:latin typeface="Cambria Math" panose="02040503050406030204" pitchFamily="18" charset="0"/>
                                            </a:rPr>
                                          </m:ctrlPr>
                                        </m:sSubPr>
                                        <m:e>
                                          <m:r>
                                            <a:rPr lang="en-US" altLang="zh-CN" sz="2200" i="1" smtClean="0">
                                              <a:solidFill>
                                                <a:srgbClr val="000000"/>
                                              </a:solidFill>
                                              <a:latin typeface="Cambria Math" panose="02040503050406030204" pitchFamily="18" charset="0"/>
                                            </a:rPr>
                                            <m:t>𝑥</m:t>
                                          </m:r>
                                        </m:e>
                                        <m:sub>
                                          <m:r>
                                            <a:rPr lang="en-US" altLang="zh-CN" sz="2200" i="1" smtClean="0">
                                              <a:solidFill>
                                                <a:srgbClr val="000000"/>
                                              </a:solidFill>
                                              <a:latin typeface="Cambria Math" panose="02040503050406030204" pitchFamily="18" charset="0"/>
                                            </a:rPr>
                                            <m:t>𝑖</m:t>
                                          </m:r>
                                        </m:sub>
                                      </m:sSub>
                                    </m:e>
                                  </m:d>
                                </m:e>
                              </m:d>
                            </m:e>
                            <m:sup>
                              <m:r>
                                <a:rPr lang="en-US" altLang="zh-CN" sz="2200" i="1" smtClean="0">
                                  <a:solidFill>
                                    <a:srgbClr val="000000"/>
                                  </a:solidFill>
                                  <a:latin typeface="Cambria Math" panose="02040503050406030204" pitchFamily="18" charset="0"/>
                                </a:rPr>
                                <m:t>2</m:t>
                              </m:r>
                            </m:sup>
                          </m:sSup>
                        </m:e>
                      </m:nary>
                    </m:oMath>
                  </m:oMathPara>
                </a14:m>
                <a:endParaRPr lang="zh-CN" altLang="en-US" sz="2200" dirty="0">
                  <a:solidFill>
                    <a:srgbClr val="000000"/>
                  </a:solidFill>
                  <a:latin typeface="Arial"/>
                  <a:ea typeface="微软雅黑"/>
                </a:endParaRPr>
              </a:p>
            </p:txBody>
          </p:sp>
        </mc:Choice>
        <mc:Fallback xmlns="">
          <p:sp>
            <p:nvSpPr>
              <p:cNvPr id="21" name="文本框 2">
                <a:extLst>
                  <a:ext uri="{FF2B5EF4-FFF2-40B4-BE49-F238E27FC236}">
                    <a16:creationId xmlns:a16="http://schemas.microsoft.com/office/drawing/2014/main" id="{1832BB3B-F029-EE33-F615-A386E32BC3FC}"/>
                  </a:ext>
                </a:extLst>
              </p:cNvPr>
              <p:cNvSpPr txBox="1">
                <a:spLocks noRot="1" noChangeAspect="1" noMove="1" noResize="1" noEditPoints="1" noAdjustHandles="1" noChangeArrowheads="1" noChangeShapeType="1" noTextEdit="1"/>
              </p:cNvSpPr>
              <p:nvPr/>
            </p:nvSpPr>
            <p:spPr>
              <a:xfrm>
                <a:off x="6290053" y="3900246"/>
                <a:ext cx="4076700" cy="1016497"/>
              </a:xfrm>
              <a:prstGeom prst="rect">
                <a:avLst/>
              </a:prstGeom>
              <a:blipFill>
                <a:blip r:embed="rId2"/>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C4E99C8-0C3B-AA34-4586-51B1AAB74CB8}"/>
              </a:ext>
            </a:extLst>
          </p:cNvPr>
          <p:cNvSpPr txBox="1"/>
          <p:nvPr/>
        </p:nvSpPr>
        <p:spPr>
          <a:xfrm>
            <a:off x="2348154" y="3369861"/>
            <a:ext cx="2380780" cy="461665"/>
          </a:xfrm>
          <a:prstGeom prst="rect">
            <a:avLst/>
          </a:prstGeom>
          <a:noFill/>
        </p:spPr>
        <p:txBody>
          <a:bodyPr wrap="none" rtlCol="0">
            <a:spAutoFit/>
          </a:bodyPr>
          <a:lstStyle/>
          <a:p>
            <a:r>
              <a:rPr lang="zh-CN" altLang="en-US" sz="2400" b="1" dirty="0">
                <a:solidFill>
                  <a:srgbClr val="000000"/>
                </a:solidFill>
                <a:latin typeface="Arial"/>
                <a:ea typeface="微软雅黑"/>
              </a:rPr>
              <a:t>参数量 </a:t>
            </a:r>
            <a:r>
              <a:rPr lang="en-US" altLang="zh-CN" sz="2400" b="1" dirty="0">
                <a:solidFill>
                  <a:srgbClr val="000000"/>
                </a:solidFill>
                <a:latin typeface="Arial"/>
                <a:ea typeface="微软雅黑"/>
              </a:rPr>
              <a:t>&gt; </a:t>
            </a:r>
            <a:r>
              <a:rPr lang="zh-CN" altLang="en-US" sz="2400" b="1" dirty="0">
                <a:solidFill>
                  <a:srgbClr val="000000"/>
                </a:solidFill>
                <a:latin typeface="Arial"/>
                <a:ea typeface="微软雅黑"/>
              </a:rPr>
              <a:t>样本数</a:t>
            </a:r>
            <a:endParaRPr lang="en-US" altLang="zh-CN" sz="2400" b="1" dirty="0">
              <a:solidFill>
                <a:srgbClr val="000000"/>
              </a:solidFill>
              <a:latin typeface="Arial"/>
              <a:ea typeface="微软雅黑"/>
            </a:endParaRPr>
          </a:p>
        </p:txBody>
      </p:sp>
      <p:cxnSp>
        <p:nvCxnSpPr>
          <p:cNvPr id="23" name="直接箭头连接符 22">
            <a:extLst>
              <a:ext uri="{FF2B5EF4-FFF2-40B4-BE49-F238E27FC236}">
                <a16:creationId xmlns:a16="http://schemas.microsoft.com/office/drawing/2014/main" id="{F29CF2AA-08D3-F77E-98CC-E5822D83B90A}"/>
              </a:ext>
            </a:extLst>
          </p:cNvPr>
          <p:cNvCxnSpPr/>
          <p:nvPr/>
        </p:nvCxnSpPr>
        <p:spPr>
          <a:xfrm>
            <a:off x="4822762" y="3577610"/>
            <a:ext cx="825040" cy="0"/>
          </a:xfrm>
          <a:prstGeom prst="straightConnector1">
            <a:avLst/>
          </a:prstGeom>
          <a:noFill/>
          <a:ln w="25400" cap="flat" cmpd="sng" algn="ctr">
            <a:solidFill>
              <a:srgbClr val="000000"/>
            </a:solidFill>
            <a:prstDash val="solid"/>
            <a:miter lim="800000"/>
            <a:tailEnd type="triangle"/>
          </a:ln>
          <a:effectLst/>
        </p:spPr>
      </p:cxnSp>
      <p:sp>
        <p:nvSpPr>
          <p:cNvPr id="24" name="文本框 23">
            <a:extLst>
              <a:ext uri="{FF2B5EF4-FFF2-40B4-BE49-F238E27FC236}">
                <a16:creationId xmlns:a16="http://schemas.microsoft.com/office/drawing/2014/main" id="{3637F990-0DC6-F7FE-E47B-2857BE29D117}"/>
              </a:ext>
            </a:extLst>
          </p:cNvPr>
          <p:cNvSpPr txBox="1"/>
          <p:nvPr/>
        </p:nvSpPr>
        <p:spPr>
          <a:xfrm>
            <a:off x="5708749" y="3369861"/>
            <a:ext cx="800219" cy="461665"/>
          </a:xfrm>
          <a:prstGeom prst="rect">
            <a:avLst/>
          </a:prstGeom>
          <a:noFill/>
        </p:spPr>
        <p:txBody>
          <a:bodyPr wrap="none" rtlCol="0">
            <a:spAutoFit/>
          </a:bodyPr>
          <a:lstStyle/>
          <a:p>
            <a:r>
              <a:rPr lang="zh-CN" altLang="en-US" sz="2400" b="1" dirty="0">
                <a:solidFill>
                  <a:srgbClr val="000000"/>
                </a:solidFill>
                <a:latin typeface="Arial"/>
                <a:ea typeface="微软雅黑"/>
              </a:rPr>
              <a:t>多解</a:t>
            </a:r>
            <a:endParaRPr lang="en-US" altLang="zh-CN" sz="2400" dirty="0">
              <a:solidFill>
                <a:srgbClr val="000000"/>
              </a:solidFill>
              <a:latin typeface="Arial"/>
              <a:ea typeface="微软雅黑"/>
            </a:endParaRPr>
          </a:p>
        </p:txBody>
      </p:sp>
      <p:cxnSp>
        <p:nvCxnSpPr>
          <p:cNvPr id="25" name="直接箭头连接符 24">
            <a:extLst>
              <a:ext uri="{FF2B5EF4-FFF2-40B4-BE49-F238E27FC236}">
                <a16:creationId xmlns:a16="http://schemas.microsoft.com/office/drawing/2014/main" id="{B3D0BAF6-01C2-BC70-73AF-70C2188A66FA}"/>
              </a:ext>
            </a:extLst>
          </p:cNvPr>
          <p:cNvCxnSpPr/>
          <p:nvPr/>
        </p:nvCxnSpPr>
        <p:spPr>
          <a:xfrm>
            <a:off x="6569669" y="3577610"/>
            <a:ext cx="1346450" cy="0"/>
          </a:xfrm>
          <a:prstGeom prst="straightConnector1">
            <a:avLst/>
          </a:prstGeom>
          <a:noFill/>
          <a:ln w="25400" cap="flat" cmpd="sng" algn="ctr">
            <a:solidFill>
              <a:srgbClr val="000000"/>
            </a:solidFill>
            <a:prstDash val="solid"/>
            <a:miter lim="800000"/>
            <a:tailEnd type="triangle"/>
          </a:ln>
          <a:effectLst/>
        </p:spPr>
      </p:cxnSp>
      <p:sp>
        <p:nvSpPr>
          <p:cNvPr id="26" name="文本框 25">
            <a:extLst>
              <a:ext uri="{FF2B5EF4-FFF2-40B4-BE49-F238E27FC236}">
                <a16:creationId xmlns:a16="http://schemas.microsoft.com/office/drawing/2014/main" id="{F428FFC9-A727-123D-BBBF-6FA65397B35F}"/>
              </a:ext>
            </a:extLst>
          </p:cNvPr>
          <p:cNvSpPr txBox="1"/>
          <p:nvPr/>
        </p:nvSpPr>
        <p:spPr>
          <a:xfrm>
            <a:off x="8036832" y="3369861"/>
            <a:ext cx="2031325" cy="461665"/>
          </a:xfrm>
          <a:prstGeom prst="rect">
            <a:avLst/>
          </a:prstGeom>
          <a:noFill/>
        </p:spPr>
        <p:txBody>
          <a:bodyPr wrap="none" rtlCol="0">
            <a:spAutoFit/>
          </a:bodyPr>
          <a:lstStyle/>
          <a:p>
            <a:r>
              <a:rPr lang="zh-CN" altLang="en-US" sz="2400" b="1" dirty="0">
                <a:solidFill>
                  <a:srgbClr val="000000"/>
                </a:solidFill>
                <a:latin typeface="Arial"/>
                <a:ea typeface="微软雅黑"/>
              </a:rPr>
              <a:t>泛化性好的解</a:t>
            </a:r>
            <a:endParaRPr lang="en-US" altLang="zh-CN" sz="2400" dirty="0">
              <a:solidFill>
                <a:srgbClr val="000000"/>
              </a:solidFill>
              <a:latin typeface="Arial"/>
              <a:ea typeface="微软雅黑"/>
            </a:endParaRPr>
          </a:p>
        </p:txBody>
      </p:sp>
      <p:pic>
        <p:nvPicPr>
          <p:cNvPr id="27" name="图片 26">
            <a:extLst>
              <a:ext uri="{FF2B5EF4-FFF2-40B4-BE49-F238E27FC236}">
                <a16:creationId xmlns:a16="http://schemas.microsoft.com/office/drawing/2014/main" id="{F7C7A65A-BC5E-80DA-8192-99A6C37296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57092" y="1560889"/>
            <a:ext cx="1566947" cy="981494"/>
          </a:xfrm>
          <a:prstGeom prst="rect">
            <a:avLst/>
          </a:prstGeom>
        </p:spPr>
      </p:pic>
      <p:sp>
        <p:nvSpPr>
          <p:cNvPr id="28" name="文本框 27">
            <a:extLst>
              <a:ext uri="{FF2B5EF4-FFF2-40B4-BE49-F238E27FC236}">
                <a16:creationId xmlns:a16="http://schemas.microsoft.com/office/drawing/2014/main" id="{26902EC2-DEFE-4391-C837-5D587EB63DF9}"/>
              </a:ext>
            </a:extLst>
          </p:cNvPr>
          <p:cNvSpPr txBox="1"/>
          <p:nvPr/>
        </p:nvSpPr>
        <p:spPr>
          <a:xfrm>
            <a:off x="1916427" y="4183771"/>
            <a:ext cx="4493538" cy="461665"/>
          </a:xfrm>
          <a:prstGeom prst="rect">
            <a:avLst/>
          </a:prstGeom>
          <a:noFill/>
        </p:spPr>
        <p:txBody>
          <a:bodyPr wrap="none" rtlCol="0">
            <a:spAutoFit/>
          </a:bodyPr>
          <a:lstStyle/>
          <a:p>
            <a:r>
              <a:rPr lang="zh-CN" altLang="en-US" sz="2400" dirty="0">
                <a:solidFill>
                  <a:srgbClr val="000000"/>
                </a:solidFill>
                <a:latin typeface="Arial"/>
                <a:ea typeface="微软雅黑"/>
              </a:rPr>
              <a:t>实际上，损失函数无显式偏好：</a:t>
            </a:r>
            <a:endParaRPr lang="en-US" altLang="zh-CN" sz="2400" dirty="0">
              <a:solidFill>
                <a:srgbClr val="000000"/>
              </a:solidFill>
              <a:latin typeface="Arial"/>
              <a:ea typeface="微软雅黑"/>
            </a:endParaRPr>
          </a:p>
        </p:txBody>
      </p:sp>
      <p:sp>
        <p:nvSpPr>
          <p:cNvPr id="29" name="文本框 28">
            <a:extLst>
              <a:ext uri="{FF2B5EF4-FFF2-40B4-BE49-F238E27FC236}">
                <a16:creationId xmlns:a16="http://schemas.microsoft.com/office/drawing/2014/main" id="{A0100C87-4D52-7CB0-8D8E-2E6B39955317}"/>
              </a:ext>
            </a:extLst>
          </p:cNvPr>
          <p:cNvSpPr txBox="1"/>
          <p:nvPr/>
        </p:nvSpPr>
        <p:spPr>
          <a:xfrm>
            <a:off x="381242" y="4877798"/>
            <a:ext cx="11703514" cy="1308179"/>
          </a:xfrm>
          <a:prstGeom prst="rect">
            <a:avLst/>
          </a:prstGeom>
          <a:noFill/>
        </p:spPr>
        <p:txBody>
          <a:bodyPr wrap="square" rtlCol="0">
            <a:spAutoFit/>
          </a:bodyPr>
          <a:lstStyle/>
          <a:p>
            <a:pPr>
              <a:lnSpc>
                <a:spcPct val="150000"/>
              </a:lnSpc>
            </a:pPr>
            <a:r>
              <a:rPr lang="zh-CN" altLang="en-US" sz="2800" b="1" dirty="0">
                <a:solidFill>
                  <a:srgbClr val="0000FF"/>
                </a:solidFill>
                <a:latin typeface="Arial"/>
                <a:ea typeface="微软雅黑"/>
              </a:rPr>
              <a:t>当前领域的核心关键问题：</a:t>
            </a:r>
            <a:endParaRPr lang="en-US" altLang="zh-CN" sz="2800" b="1" dirty="0">
              <a:solidFill>
                <a:srgbClr val="0000FF"/>
              </a:solidFill>
              <a:latin typeface="Arial"/>
              <a:ea typeface="微软雅黑"/>
            </a:endParaRPr>
          </a:p>
          <a:p>
            <a:pPr algn="ctr">
              <a:lnSpc>
                <a:spcPct val="150000"/>
              </a:lnSpc>
            </a:pPr>
            <a:r>
              <a:rPr lang="zh-CN" altLang="en-US" sz="2800" b="1" dirty="0">
                <a:solidFill>
                  <a:srgbClr val="000000"/>
                </a:solidFill>
                <a:latin typeface="Arial"/>
                <a:ea typeface="微软雅黑"/>
              </a:rPr>
              <a:t>神经网络的</a:t>
            </a:r>
            <a:r>
              <a:rPr lang="zh-CN" altLang="en-US" sz="2800" b="1" dirty="0">
                <a:solidFill>
                  <a:srgbClr val="A62038"/>
                </a:solidFill>
                <a:latin typeface="Arial"/>
                <a:ea typeface="微软雅黑"/>
              </a:rPr>
              <a:t>隐式偏好</a:t>
            </a:r>
            <a:r>
              <a:rPr lang="zh-CN" altLang="en-US" sz="2800" b="1" dirty="0">
                <a:solidFill>
                  <a:srgbClr val="000000"/>
                </a:solidFill>
                <a:latin typeface="Arial"/>
                <a:ea typeface="微软雅黑"/>
              </a:rPr>
              <a:t>是什么？</a:t>
            </a:r>
            <a:r>
              <a:rPr lang="zh-CN" altLang="en-US" sz="2800" b="1" dirty="0">
                <a:solidFill>
                  <a:srgbClr val="A62038"/>
                </a:solidFill>
                <a:latin typeface="Arial"/>
                <a:ea typeface="微软雅黑"/>
              </a:rPr>
              <a:t>机制</a:t>
            </a:r>
            <a:r>
              <a:rPr lang="zh-CN" altLang="en-US" sz="2800" b="1" dirty="0">
                <a:solidFill>
                  <a:srgbClr val="000000"/>
                </a:solidFill>
                <a:latin typeface="Arial"/>
                <a:ea typeface="微软雅黑"/>
              </a:rPr>
              <a:t>是什么？</a:t>
            </a:r>
            <a:endParaRPr lang="en-US" altLang="zh-CN" sz="2800" b="1" dirty="0">
              <a:solidFill>
                <a:srgbClr val="000000"/>
              </a:solidFill>
              <a:latin typeface="Arial"/>
              <a:ea typeface="微软雅黑"/>
            </a:endParaRPr>
          </a:p>
        </p:txBody>
      </p:sp>
      <p:pic>
        <p:nvPicPr>
          <p:cNvPr id="30" name="图片 29">
            <a:extLst>
              <a:ext uri="{FF2B5EF4-FFF2-40B4-BE49-F238E27FC236}">
                <a16:creationId xmlns:a16="http://schemas.microsoft.com/office/drawing/2014/main" id="{BB45A07A-4A67-EF32-B89A-7EB30FC4321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88613" y="1542480"/>
            <a:ext cx="1591937" cy="981495"/>
          </a:xfrm>
          <a:prstGeom prst="rect">
            <a:avLst/>
          </a:prstGeom>
        </p:spPr>
      </p:pic>
      <p:sp>
        <p:nvSpPr>
          <p:cNvPr id="31" name="矩形: 圆角 30">
            <a:extLst>
              <a:ext uri="{FF2B5EF4-FFF2-40B4-BE49-F238E27FC236}">
                <a16:creationId xmlns:a16="http://schemas.microsoft.com/office/drawing/2014/main" id="{DAFD3816-016D-07DB-5D46-E853F40041A5}"/>
              </a:ext>
            </a:extLst>
          </p:cNvPr>
          <p:cNvSpPr/>
          <p:nvPr/>
        </p:nvSpPr>
        <p:spPr>
          <a:xfrm>
            <a:off x="2372671" y="3288951"/>
            <a:ext cx="2316012" cy="558391"/>
          </a:xfrm>
          <a:prstGeom prst="roundRect">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32" name="直接箭头连接符 31">
            <a:extLst>
              <a:ext uri="{FF2B5EF4-FFF2-40B4-BE49-F238E27FC236}">
                <a16:creationId xmlns:a16="http://schemas.microsoft.com/office/drawing/2014/main" id="{6E060D09-0707-B738-BD30-0B094922A51E}"/>
              </a:ext>
            </a:extLst>
          </p:cNvPr>
          <p:cNvCxnSpPr/>
          <p:nvPr/>
        </p:nvCxnSpPr>
        <p:spPr>
          <a:xfrm flipV="1">
            <a:off x="6099239" y="2729759"/>
            <a:ext cx="0" cy="559192"/>
          </a:xfrm>
          <a:prstGeom prst="straightConnector1">
            <a:avLst/>
          </a:prstGeom>
          <a:noFill/>
          <a:ln w="25400" cap="flat" cmpd="sng" algn="ctr">
            <a:solidFill>
              <a:srgbClr val="000000"/>
            </a:solidFill>
            <a:prstDash val="solid"/>
            <a:miter lim="800000"/>
            <a:tailEnd type="triangle"/>
          </a:ln>
          <a:effectLst/>
        </p:spPr>
      </p:cxnSp>
      <p:sp>
        <p:nvSpPr>
          <p:cNvPr id="33" name="文本框 32">
            <a:extLst>
              <a:ext uri="{FF2B5EF4-FFF2-40B4-BE49-F238E27FC236}">
                <a16:creationId xmlns:a16="http://schemas.microsoft.com/office/drawing/2014/main" id="{F3D9483F-4032-8749-529D-6CFCBFFD8FCB}"/>
              </a:ext>
            </a:extLst>
          </p:cNvPr>
          <p:cNvSpPr txBox="1"/>
          <p:nvPr/>
        </p:nvSpPr>
        <p:spPr>
          <a:xfrm>
            <a:off x="3685956" y="1044507"/>
            <a:ext cx="3028957" cy="461665"/>
          </a:xfrm>
          <a:prstGeom prst="rect">
            <a:avLst/>
          </a:prstGeom>
          <a:noFill/>
        </p:spPr>
        <p:txBody>
          <a:bodyPr wrap="square" rtlCol="0">
            <a:spAutoFit/>
          </a:bodyPr>
          <a:lstStyle/>
          <a:p>
            <a:r>
              <a:rPr lang="zh-CN" altLang="en-US" sz="2200" b="1" dirty="0">
                <a:solidFill>
                  <a:srgbClr val="000000"/>
                </a:solidFill>
                <a:latin typeface="Arial"/>
                <a:ea typeface="微软雅黑"/>
              </a:rPr>
              <a:t>训练</a:t>
            </a:r>
            <a:r>
              <a:rPr lang="zh-CN" altLang="en-US" sz="2400" b="1" dirty="0">
                <a:solidFill>
                  <a:srgbClr val="000000"/>
                </a:solidFill>
                <a:latin typeface="Arial"/>
                <a:ea typeface="微软雅黑"/>
              </a:rPr>
              <a:t>误差</a:t>
            </a:r>
            <a:r>
              <a:rPr lang="en-US" altLang="zh-CN" sz="2200" b="1" dirty="0">
                <a:solidFill>
                  <a:srgbClr val="000000"/>
                </a:solidFill>
                <a:latin typeface="Arial"/>
                <a:ea typeface="微软雅黑"/>
              </a:rPr>
              <a:t>=0</a:t>
            </a:r>
            <a:r>
              <a:rPr lang="zh-CN" altLang="en-US" sz="2200" b="1" dirty="0">
                <a:solidFill>
                  <a:srgbClr val="000000"/>
                </a:solidFill>
                <a:latin typeface="Arial"/>
                <a:ea typeface="微软雅黑"/>
              </a:rPr>
              <a:t>的集合：</a:t>
            </a:r>
            <a:endParaRPr lang="en-US" altLang="zh-CN" sz="2200" dirty="0">
              <a:solidFill>
                <a:srgbClr val="000000"/>
              </a:solidFill>
              <a:latin typeface="Arial"/>
              <a:ea typeface="微软雅黑"/>
            </a:endParaRPr>
          </a:p>
        </p:txBody>
      </p:sp>
      <p:sp>
        <p:nvSpPr>
          <p:cNvPr id="34" name="文本框 33">
            <a:extLst>
              <a:ext uri="{FF2B5EF4-FFF2-40B4-BE49-F238E27FC236}">
                <a16:creationId xmlns:a16="http://schemas.microsoft.com/office/drawing/2014/main" id="{3F61EB26-6AA0-8463-0B35-F27692659752}"/>
              </a:ext>
            </a:extLst>
          </p:cNvPr>
          <p:cNvSpPr txBox="1"/>
          <p:nvPr/>
        </p:nvSpPr>
        <p:spPr>
          <a:xfrm>
            <a:off x="7558931" y="1802394"/>
            <a:ext cx="945853" cy="430887"/>
          </a:xfrm>
          <a:prstGeom prst="rect">
            <a:avLst/>
          </a:prstGeom>
          <a:noFill/>
        </p:spPr>
        <p:txBody>
          <a:bodyPr wrap="square" rtlCol="0">
            <a:spAutoFit/>
          </a:bodyPr>
          <a:lstStyle/>
          <a:p>
            <a:r>
              <a:rPr lang="en-US" altLang="zh-CN" sz="2200" b="1">
                <a:solidFill>
                  <a:srgbClr val="000000"/>
                </a:solidFill>
                <a:latin typeface="Arial"/>
                <a:ea typeface="微软雅黑"/>
              </a:rPr>
              <a:t>……</a:t>
            </a:r>
            <a:endParaRPr lang="en-US" altLang="zh-CN" sz="2200" dirty="0">
              <a:solidFill>
                <a:srgbClr val="000000"/>
              </a:solidFill>
              <a:latin typeface="Arial"/>
              <a:ea typeface="微软雅黑"/>
            </a:endParaRPr>
          </a:p>
        </p:txBody>
      </p:sp>
    </p:spTree>
    <p:extLst>
      <p:ext uri="{BB962C8B-B14F-4D97-AF65-F5344CB8AC3E}">
        <p14:creationId xmlns:p14="http://schemas.microsoft.com/office/powerpoint/2010/main" val="404910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4" grpId="0"/>
      <p:bldP spid="26" grpId="0"/>
      <p:bldP spid="28" grpId="0"/>
      <p:bldP spid="29" grpId="0"/>
      <p:bldP spid="33" grpId="0"/>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E68B2-2171-4120-C140-F1CE3DFDFEE0}"/>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DC315D05-BC52-C8DC-F63C-8AD6DCC4710F}"/>
              </a:ext>
            </a:extLst>
          </p:cNvPr>
          <p:cNvPicPr>
            <a:picLocks noChangeAspect="1"/>
          </p:cNvPicPr>
          <p:nvPr/>
        </p:nvPicPr>
        <p:blipFill>
          <a:blip r:embed="rId3"/>
          <a:stretch>
            <a:fillRect/>
          </a:stretch>
        </p:blipFill>
        <p:spPr>
          <a:xfrm>
            <a:off x="833966" y="761979"/>
            <a:ext cx="10011833" cy="1168429"/>
          </a:xfrm>
          <a:prstGeom prst="rect">
            <a:avLst/>
          </a:prstGeom>
        </p:spPr>
      </p:pic>
      <p:sp>
        <p:nvSpPr>
          <p:cNvPr id="3" name="标题 2">
            <a:extLst>
              <a:ext uri="{FF2B5EF4-FFF2-40B4-BE49-F238E27FC236}">
                <a16:creationId xmlns:a16="http://schemas.microsoft.com/office/drawing/2014/main" id="{70021E04-92D5-A7E8-65F7-812E11BA81AE}"/>
              </a:ext>
            </a:extLst>
          </p:cNvPr>
          <p:cNvSpPr>
            <a:spLocks noGrp="1"/>
          </p:cNvSpPr>
          <p:nvPr>
            <p:ph type="title"/>
          </p:nvPr>
        </p:nvSpPr>
        <p:spPr/>
        <p:txBody>
          <a:bodyPr/>
          <a:lstStyle/>
          <a:p>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没有免费的午餐 </a:t>
            </a:r>
            <a:endParaRPr lang="zh-CN" altLang="en-US" dirty="0"/>
          </a:p>
        </p:txBody>
      </p:sp>
      <p:sp>
        <p:nvSpPr>
          <p:cNvPr id="2" name="文本框 1">
            <a:extLst>
              <a:ext uri="{FF2B5EF4-FFF2-40B4-BE49-F238E27FC236}">
                <a16:creationId xmlns:a16="http://schemas.microsoft.com/office/drawing/2014/main" id="{6B72DB87-5A7C-BC56-6B18-801A4B0692BB}"/>
              </a:ext>
            </a:extLst>
          </p:cNvPr>
          <p:cNvSpPr txBox="1"/>
          <p:nvPr/>
        </p:nvSpPr>
        <p:spPr>
          <a:xfrm>
            <a:off x="1628032" y="2390704"/>
            <a:ext cx="912461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a:ea typeface="黑体"/>
                <a:cs typeface="+mn-cs"/>
              </a:rPr>
              <a:t>No free lunch theorem: I can find a dataset that your method generalizes badly.</a:t>
            </a:r>
            <a:endParaRPr kumimoji="0" lang="zh-CN" altLang="en-US" sz="20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5" name="文本框 4">
            <a:extLst>
              <a:ext uri="{FF2B5EF4-FFF2-40B4-BE49-F238E27FC236}">
                <a16:creationId xmlns:a16="http://schemas.microsoft.com/office/drawing/2014/main" id="{41E15294-F72A-12AF-15B6-FE4D5AD743E0}"/>
              </a:ext>
            </a:extLst>
          </p:cNvPr>
          <p:cNvSpPr txBox="1"/>
          <p:nvPr/>
        </p:nvSpPr>
        <p:spPr>
          <a:xfrm>
            <a:off x="3060350" y="1930408"/>
            <a:ext cx="6096000" cy="369332"/>
          </a:xfrm>
          <a:prstGeom prst="rect">
            <a:avLst/>
          </a:prstGeom>
          <a:noFill/>
        </p:spPr>
        <p:txBody>
          <a:bodyPr wrap="square">
            <a:spAutoFit/>
          </a:bodyPr>
          <a:lstStyle/>
          <a:p>
            <a:pPr>
              <a:buNone/>
            </a:pPr>
            <a:r>
              <a:rPr lang="zh-CN" altLang="en-US" sz="1800" b="0" i="0" dirty="0">
                <a:solidFill>
                  <a:srgbClr val="000000"/>
                </a:solidFill>
                <a:effectLst/>
                <a:latin typeface="FandolSong-Regular-Identity-H"/>
              </a:rPr>
              <a:t>在所有可能的问题分布上，所有算法的平均性能是相同的</a:t>
            </a:r>
            <a:r>
              <a:rPr lang="zh-CN" altLang="en-US" dirty="0"/>
              <a:t> </a:t>
            </a:r>
          </a:p>
        </p:txBody>
      </p:sp>
      <p:pic>
        <p:nvPicPr>
          <p:cNvPr id="10" name="图片 9">
            <a:extLst>
              <a:ext uri="{FF2B5EF4-FFF2-40B4-BE49-F238E27FC236}">
                <a16:creationId xmlns:a16="http://schemas.microsoft.com/office/drawing/2014/main" id="{E89CDA61-3BEA-37C8-B17C-1186117731D2}"/>
              </a:ext>
            </a:extLst>
          </p:cNvPr>
          <p:cNvPicPr>
            <a:picLocks noChangeAspect="1"/>
          </p:cNvPicPr>
          <p:nvPr/>
        </p:nvPicPr>
        <p:blipFill>
          <a:blip r:embed="rId4"/>
          <a:stretch>
            <a:fillRect/>
          </a:stretch>
        </p:blipFill>
        <p:spPr>
          <a:xfrm>
            <a:off x="1191750" y="2794000"/>
            <a:ext cx="3817718" cy="3188095"/>
          </a:xfrm>
          <a:prstGeom prst="rect">
            <a:avLst/>
          </a:prstGeom>
        </p:spPr>
      </p:pic>
      <p:pic>
        <p:nvPicPr>
          <p:cNvPr id="13" name="图片 12">
            <a:extLst>
              <a:ext uri="{FF2B5EF4-FFF2-40B4-BE49-F238E27FC236}">
                <a16:creationId xmlns:a16="http://schemas.microsoft.com/office/drawing/2014/main" id="{FF462642-DBC0-BEFE-DE2B-C5BA25BB2138}"/>
              </a:ext>
            </a:extLst>
          </p:cNvPr>
          <p:cNvPicPr>
            <a:picLocks noChangeAspect="1"/>
          </p:cNvPicPr>
          <p:nvPr/>
        </p:nvPicPr>
        <p:blipFill>
          <a:blip r:embed="rId5"/>
          <a:stretch>
            <a:fillRect/>
          </a:stretch>
        </p:blipFill>
        <p:spPr>
          <a:xfrm>
            <a:off x="7371210" y="2865967"/>
            <a:ext cx="2647424" cy="3002354"/>
          </a:xfrm>
          <a:prstGeom prst="rect">
            <a:avLst/>
          </a:prstGeom>
        </p:spPr>
      </p:pic>
      <p:sp>
        <p:nvSpPr>
          <p:cNvPr id="20" name="文本框 19">
            <a:extLst>
              <a:ext uri="{FF2B5EF4-FFF2-40B4-BE49-F238E27FC236}">
                <a16:creationId xmlns:a16="http://schemas.microsoft.com/office/drawing/2014/main" id="{57AB450E-2717-3650-D314-46A059F98BCE}"/>
              </a:ext>
            </a:extLst>
          </p:cNvPr>
          <p:cNvSpPr txBox="1"/>
          <p:nvPr/>
        </p:nvSpPr>
        <p:spPr>
          <a:xfrm>
            <a:off x="7222067" y="1557890"/>
            <a:ext cx="3048000" cy="369332"/>
          </a:xfrm>
          <a:prstGeom prst="rect">
            <a:avLst/>
          </a:prstGeom>
          <a:noFill/>
        </p:spPr>
        <p:txBody>
          <a:bodyPr wrap="square">
            <a:spAutoFit/>
          </a:bodyPr>
          <a:lstStyle/>
          <a:p>
            <a:r>
              <a:rPr lang="en-US" altLang="zh-CN" sz="1800" b="0" i="0" dirty="0">
                <a:solidFill>
                  <a:srgbClr val="000000"/>
                </a:solidFill>
                <a:effectLst/>
                <a:latin typeface="LMRoman10-Regular-Identity-H"/>
              </a:rPr>
              <a:t>(Wolpert and Macready, 1997)</a:t>
            </a:r>
            <a:r>
              <a:rPr lang="en-US" altLang="zh-CN" dirty="0"/>
              <a:t> </a:t>
            </a:r>
            <a:endParaRPr lang="zh-CN" altLang="en-US" dirty="0"/>
          </a:p>
        </p:txBody>
      </p:sp>
    </p:spTree>
    <p:custDataLst>
      <p:tags r:id="rId1"/>
    </p:custDataLst>
    <p:extLst>
      <p:ext uri="{BB962C8B-B14F-4D97-AF65-F5344CB8AC3E}">
        <p14:creationId xmlns:p14="http://schemas.microsoft.com/office/powerpoint/2010/main" val="4061772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3A530-823F-73F7-CB34-05D4BFED14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991FA0-187E-0713-6373-AF471EB7F621}"/>
              </a:ext>
            </a:extLst>
          </p:cNvPr>
          <p:cNvSpPr>
            <a:spLocks noGrp="1"/>
          </p:cNvSpPr>
          <p:nvPr>
            <p:ph type="title" idx="4294967295"/>
          </p:nvPr>
        </p:nvSpPr>
        <p:spPr>
          <a:xfrm>
            <a:off x="3217333" y="2808288"/>
            <a:ext cx="5624513" cy="620712"/>
          </a:xfrm>
        </p:spPr>
        <p:txBody>
          <a:bodyPr/>
          <a:lstStyle/>
          <a:p>
            <a:r>
              <a:rPr lang="en-US" dirty="0">
                <a:solidFill>
                  <a:schemeClr val="tx2"/>
                </a:solidFill>
              </a:rPr>
              <a:t>Is NN really so complex?</a:t>
            </a:r>
          </a:p>
        </p:txBody>
      </p:sp>
    </p:spTree>
    <p:extLst>
      <p:ext uri="{BB962C8B-B14F-4D97-AF65-F5344CB8AC3E}">
        <p14:creationId xmlns:p14="http://schemas.microsoft.com/office/powerpoint/2010/main" val="21295822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3217332" y="2808288"/>
            <a:ext cx="7865535" cy="620712"/>
          </a:xfrm>
        </p:spPr>
        <p:txBody>
          <a:bodyPr/>
          <a:lstStyle/>
          <a:p>
            <a:r>
              <a:rPr lang="en-US" dirty="0">
                <a:solidFill>
                  <a:schemeClr val="tx2"/>
                </a:solidFill>
              </a:rPr>
              <a:t>Is NN really so complex </a:t>
            </a:r>
            <a:r>
              <a:rPr lang="en-US" dirty="0"/>
              <a:t>in practice</a:t>
            </a:r>
            <a:r>
              <a:rPr lang="en-US" dirty="0">
                <a:solidFill>
                  <a:schemeClr val="tx2"/>
                </a:solidFill>
              </a:rPr>
              <a:t>?</a:t>
            </a:r>
          </a:p>
        </p:txBody>
      </p:sp>
    </p:spTree>
    <p:extLst>
      <p:ext uri="{BB962C8B-B14F-4D97-AF65-F5344CB8AC3E}">
        <p14:creationId xmlns:p14="http://schemas.microsoft.com/office/powerpoint/2010/main" val="3983610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2873202" y="0"/>
            <a:ext cx="7865535" cy="620712"/>
          </a:xfrm>
        </p:spPr>
        <p:txBody>
          <a:bodyPr/>
          <a:lstStyle/>
          <a:p>
            <a:r>
              <a:rPr lang="en-US" dirty="0">
                <a:solidFill>
                  <a:schemeClr val="tx2"/>
                </a:solidFill>
              </a:rPr>
              <a:t>Simpl</a:t>
            </a:r>
            <a:r>
              <a:rPr lang="en-US" altLang="zh-CN" dirty="0">
                <a:solidFill>
                  <a:schemeClr val="tx2"/>
                </a:solidFill>
              </a:rPr>
              <a:t>icity</a:t>
            </a:r>
            <a:r>
              <a:rPr lang="en-US" dirty="0">
                <a:solidFill>
                  <a:schemeClr val="tx2"/>
                </a:solidFill>
              </a:rPr>
              <a:t> bias in practice</a:t>
            </a:r>
          </a:p>
        </p:txBody>
      </p:sp>
      <p:sp>
        <p:nvSpPr>
          <p:cNvPr id="3" name="标题 1">
            <a:extLst>
              <a:ext uri="{FF2B5EF4-FFF2-40B4-BE49-F238E27FC236}">
                <a16:creationId xmlns:a16="http://schemas.microsoft.com/office/drawing/2014/main" id="{0DD4DD28-BF11-306B-7232-0EC51F8A3C3B}"/>
              </a:ext>
            </a:extLst>
          </p:cNvPr>
          <p:cNvSpPr txBox="1">
            <a:spLocks/>
          </p:cNvSpPr>
          <p:nvPr/>
        </p:nvSpPr>
        <p:spPr>
          <a:xfrm>
            <a:off x="799903" y="796182"/>
            <a:ext cx="4166695" cy="98529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dirty="0"/>
              <a:t>Frequency</a:t>
            </a:r>
            <a:r>
              <a:rPr lang="zh-CN" altLang="en-US" dirty="0"/>
              <a:t> </a:t>
            </a:r>
            <a:r>
              <a:rPr lang="en-US" altLang="zh-CN" dirty="0"/>
              <a:t>Principle</a:t>
            </a:r>
            <a:r>
              <a:rPr lang="zh-CN" altLang="en-US" dirty="0"/>
              <a:t> </a:t>
            </a:r>
            <a:r>
              <a:rPr lang="zh-CN" altLang="en-US" sz="2400" dirty="0"/>
              <a:t>（频率原则）</a:t>
            </a:r>
            <a:endParaRPr lang="en-US" sz="2400" dirty="0"/>
          </a:p>
        </p:txBody>
      </p:sp>
      <p:pic>
        <p:nvPicPr>
          <p:cNvPr id="4" name="图片 3">
            <a:extLst>
              <a:ext uri="{FF2B5EF4-FFF2-40B4-BE49-F238E27FC236}">
                <a16:creationId xmlns:a16="http://schemas.microsoft.com/office/drawing/2014/main" id="{E44074A4-ABDB-6A50-EF63-57217D95DEF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73167" y="2033670"/>
            <a:ext cx="4691685" cy="3499456"/>
          </a:xfrm>
          <a:prstGeom prst="rect">
            <a:avLst/>
          </a:prstGeom>
        </p:spPr>
      </p:pic>
      <p:pic>
        <p:nvPicPr>
          <p:cNvPr id="5" name="图片 4">
            <a:extLst>
              <a:ext uri="{FF2B5EF4-FFF2-40B4-BE49-F238E27FC236}">
                <a16:creationId xmlns:a16="http://schemas.microsoft.com/office/drawing/2014/main" id="{73CD1478-EEDF-9F03-7D61-D193624867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5546" y="2387441"/>
            <a:ext cx="5822528" cy="2679146"/>
          </a:xfrm>
          <a:prstGeom prst="rect">
            <a:avLst/>
          </a:prstGeom>
        </p:spPr>
      </p:pic>
      <p:sp>
        <p:nvSpPr>
          <p:cNvPr id="6" name="标题 1">
            <a:extLst>
              <a:ext uri="{FF2B5EF4-FFF2-40B4-BE49-F238E27FC236}">
                <a16:creationId xmlns:a16="http://schemas.microsoft.com/office/drawing/2014/main" id="{795F63E7-222A-9ED7-7DC5-356338715F00}"/>
              </a:ext>
            </a:extLst>
          </p:cNvPr>
          <p:cNvSpPr txBox="1">
            <a:spLocks/>
          </p:cNvSpPr>
          <p:nvPr/>
        </p:nvSpPr>
        <p:spPr>
          <a:xfrm>
            <a:off x="7543477" y="796182"/>
            <a:ext cx="3006665" cy="98529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dirty="0"/>
              <a:t>Condensation</a:t>
            </a:r>
          </a:p>
          <a:p>
            <a:pPr algn="ctr"/>
            <a:r>
              <a:rPr lang="zh-CN" altLang="en-US" sz="2400" dirty="0"/>
              <a:t>（参数凝聚）</a:t>
            </a:r>
            <a:endParaRPr lang="en-US" sz="2400" dirty="0"/>
          </a:p>
        </p:txBody>
      </p:sp>
      <p:sp>
        <p:nvSpPr>
          <p:cNvPr id="7" name="标题 1">
            <a:extLst>
              <a:ext uri="{FF2B5EF4-FFF2-40B4-BE49-F238E27FC236}">
                <a16:creationId xmlns:a16="http://schemas.microsoft.com/office/drawing/2014/main" id="{E732B324-C93F-8587-9191-026A63802567}"/>
              </a:ext>
            </a:extLst>
          </p:cNvPr>
          <p:cNvSpPr txBox="1">
            <a:spLocks/>
          </p:cNvSpPr>
          <p:nvPr/>
        </p:nvSpPr>
        <p:spPr>
          <a:xfrm>
            <a:off x="553006" y="5276021"/>
            <a:ext cx="4166695" cy="608747"/>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dirty="0">
                <a:solidFill>
                  <a:schemeClr val="tx2"/>
                </a:solidFill>
              </a:rPr>
              <a:t>Low-frequency</a:t>
            </a:r>
            <a:r>
              <a:rPr lang="zh-CN" altLang="en-US" sz="2400" dirty="0">
                <a:solidFill>
                  <a:schemeClr val="tx2"/>
                </a:solidFill>
              </a:rPr>
              <a:t> </a:t>
            </a:r>
            <a:r>
              <a:rPr lang="en-US" altLang="zh-CN" sz="2400" dirty="0">
                <a:solidFill>
                  <a:schemeClr val="tx2"/>
                </a:solidFill>
              </a:rPr>
              <a:t>bias</a:t>
            </a:r>
            <a:endParaRPr lang="en-US" sz="2400" dirty="0">
              <a:solidFill>
                <a:schemeClr val="tx2"/>
              </a:solidFill>
            </a:endParaRPr>
          </a:p>
        </p:txBody>
      </p:sp>
      <p:sp>
        <p:nvSpPr>
          <p:cNvPr id="8" name="标题 1">
            <a:extLst>
              <a:ext uri="{FF2B5EF4-FFF2-40B4-BE49-F238E27FC236}">
                <a16:creationId xmlns:a16="http://schemas.microsoft.com/office/drawing/2014/main" id="{00FEA8E7-39B1-DA84-0C98-BA7905839CEB}"/>
              </a:ext>
            </a:extLst>
          </p:cNvPr>
          <p:cNvSpPr txBox="1">
            <a:spLocks/>
          </p:cNvSpPr>
          <p:nvPr/>
        </p:nvSpPr>
        <p:spPr>
          <a:xfrm>
            <a:off x="6963461" y="5276021"/>
            <a:ext cx="4540498" cy="608747"/>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400" dirty="0">
                <a:solidFill>
                  <a:schemeClr val="tx2"/>
                </a:solidFill>
              </a:rPr>
              <a:t>Few effective neurons</a:t>
            </a:r>
            <a:endParaRPr lang="en-US" sz="2400" dirty="0">
              <a:solidFill>
                <a:schemeClr val="tx2"/>
              </a:solidFill>
            </a:endParaRPr>
          </a:p>
        </p:txBody>
      </p:sp>
    </p:spTree>
    <p:extLst>
      <p:ext uri="{BB962C8B-B14F-4D97-AF65-F5344CB8AC3E}">
        <p14:creationId xmlns:p14="http://schemas.microsoft.com/office/powerpoint/2010/main" val="1112560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158A5-3696-81F0-3CB8-D086F52EA7A0}"/>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538C005A-5861-5C7A-D381-4D40CBCE57F0}"/>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201E80FE-E8EE-E725-E891-9AADAD603D31}"/>
              </a:ext>
            </a:extLst>
          </p:cNvPr>
          <p:cNvSpPr>
            <a:spLocks noGrp="1"/>
          </p:cNvSpPr>
          <p:nvPr>
            <p:ph type="sldNum" sz="quarter" idx="12"/>
          </p:nvPr>
        </p:nvSpPr>
        <p:spPr/>
        <p:txBody>
          <a:bodyPr/>
          <a:lstStyle/>
          <a:p>
            <a:fld id="{45EA8EEB-5240-4B58-9071-61F7F3671536}" type="slidenum">
              <a:rPr lang="zh-CN" altLang="en-US" smtClean="0"/>
              <a:t>67</a:t>
            </a:fld>
            <a:endParaRPr lang="zh-CN" altLang="en-US"/>
          </a:p>
        </p:txBody>
      </p:sp>
      <p:sp>
        <p:nvSpPr>
          <p:cNvPr id="4" name="标题 8">
            <a:extLst>
              <a:ext uri="{FF2B5EF4-FFF2-40B4-BE49-F238E27FC236}">
                <a16:creationId xmlns:a16="http://schemas.microsoft.com/office/drawing/2014/main" id="{DFF1224C-B0AE-A72A-5B2B-DDBC16EA7DDF}"/>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lang="zh-CN" altLang="en-US" sz="4800" dirty="0">
                <a:solidFill>
                  <a:srgbClr val="B61616"/>
                </a:solidFill>
                <a:latin typeface="Arial" panose="020B0604020202020204" pitchFamily="34" charset="0"/>
                <a:ea typeface="微软雅黑" panose="020B0503020204020204" charset="-122"/>
              </a:rPr>
              <a:t>神经网络随规模增大，性能变好</a:t>
            </a:r>
            <a:endParaRPr kumimoji="0" lang="zh-CN" altLang="en-US" sz="32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1190172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FB4FC-D557-8675-7E40-3CBAFC060414}"/>
              </a:ext>
            </a:extLst>
          </p:cNvPr>
          <p:cNvSpPr>
            <a:spLocks noGrp="1"/>
          </p:cNvSpPr>
          <p:nvPr>
            <p:ph type="title"/>
          </p:nvPr>
        </p:nvSpPr>
        <p:spPr/>
        <p:txBody>
          <a:bodyPr/>
          <a:lstStyle/>
          <a:p>
            <a:r>
              <a:rPr lang="zh-CN" altLang="en-US" dirty="0"/>
              <a:t>神经网络越来越大</a:t>
            </a:r>
            <a:endParaRPr lang="en-US" altLang="zh-CN" dirty="0"/>
          </a:p>
        </p:txBody>
      </p:sp>
      <p:sp>
        <p:nvSpPr>
          <p:cNvPr id="10" name="灯片编号占位符 9">
            <a:extLst>
              <a:ext uri="{FF2B5EF4-FFF2-40B4-BE49-F238E27FC236}">
                <a16:creationId xmlns:a16="http://schemas.microsoft.com/office/drawing/2014/main" id="{DB214985-FBB1-8C49-0BD1-E60306332B57}"/>
              </a:ext>
            </a:extLst>
          </p:cNvPr>
          <p:cNvSpPr>
            <a:spLocks noGrp="1"/>
          </p:cNvSpPr>
          <p:nvPr>
            <p:ph type="sldNum" sz="quarter" idx="12"/>
          </p:nvPr>
        </p:nvSpPr>
        <p:spPr/>
        <p:txBody>
          <a:bodyPr/>
          <a:lstStyle/>
          <a:p>
            <a:fld id="{45EA8EEB-5240-4B58-9071-61F7F3671536}" type="slidenum">
              <a:rPr lang="zh-CN" altLang="en-US" smtClean="0"/>
              <a:t>68</a:t>
            </a:fld>
            <a:endParaRPr lang="zh-CN" altLang="en-US"/>
          </a:p>
        </p:txBody>
      </p:sp>
      <p:pic>
        <p:nvPicPr>
          <p:cNvPr id="3" name="图片 2">
            <a:extLst>
              <a:ext uri="{FF2B5EF4-FFF2-40B4-BE49-F238E27FC236}">
                <a16:creationId xmlns:a16="http://schemas.microsoft.com/office/drawing/2014/main" id="{0F58DF00-9951-AEC1-8188-4CC5B1E5F2BA}"/>
              </a:ext>
            </a:extLst>
          </p:cNvPr>
          <p:cNvPicPr>
            <a:picLocks noChangeAspect="1"/>
          </p:cNvPicPr>
          <p:nvPr/>
        </p:nvPicPr>
        <p:blipFill>
          <a:blip r:embed="rId2"/>
          <a:stretch>
            <a:fillRect/>
          </a:stretch>
        </p:blipFill>
        <p:spPr>
          <a:xfrm>
            <a:off x="4752320" y="960783"/>
            <a:ext cx="7313785" cy="4592377"/>
          </a:xfrm>
          <a:prstGeom prst="rect">
            <a:avLst/>
          </a:prstGeom>
        </p:spPr>
      </p:pic>
      <p:sp>
        <p:nvSpPr>
          <p:cNvPr id="7" name="文本框 6">
            <a:extLst>
              <a:ext uri="{FF2B5EF4-FFF2-40B4-BE49-F238E27FC236}">
                <a16:creationId xmlns:a16="http://schemas.microsoft.com/office/drawing/2014/main" id="{8E7FC7E8-2215-B418-4313-ABC272FD6B41}"/>
              </a:ext>
            </a:extLst>
          </p:cNvPr>
          <p:cNvSpPr txBox="1"/>
          <p:nvPr/>
        </p:nvSpPr>
        <p:spPr>
          <a:xfrm>
            <a:off x="5595488" y="5553160"/>
            <a:ext cx="635134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42C2D"/>
                </a:solidFill>
                <a:effectLst/>
                <a:uLnTx/>
                <a:uFillTx/>
                <a:latin typeface="Book Antiqua"/>
                <a:ea typeface="黑体"/>
                <a:cs typeface="+mn-cs"/>
              </a:rPr>
              <a:t>Guillaume Hocquet. Class Incremental Continual Learning in Deep Neural Networks. Université Paris-Saclay, 2021</a:t>
            </a:r>
          </a:p>
        </p:txBody>
      </p:sp>
      <p:pic>
        <p:nvPicPr>
          <p:cNvPr id="8" name="图片 7">
            <a:extLst>
              <a:ext uri="{FF2B5EF4-FFF2-40B4-BE49-F238E27FC236}">
                <a16:creationId xmlns:a16="http://schemas.microsoft.com/office/drawing/2014/main" id="{55C7E8EB-F930-BD5C-7C5E-D59EA380C9A3}"/>
              </a:ext>
            </a:extLst>
          </p:cNvPr>
          <p:cNvPicPr>
            <a:picLocks noChangeAspect="1"/>
          </p:cNvPicPr>
          <p:nvPr/>
        </p:nvPicPr>
        <p:blipFill>
          <a:blip r:embed="rId3"/>
          <a:stretch>
            <a:fillRect/>
          </a:stretch>
        </p:blipFill>
        <p:spPr>
          <a:xfrm>
            <a:off x="484320" y="1010431"/>
            <a:ext cx="3662669" cy="4576890"/>
          </a:xfrm>
          <a:prstGeom prst="rect">
            <a:avLst/>
          </a:prstGeom>
        </p:spPr>
      </p:pic>
      <p:sp>
        <p:nvSpPr>
          <p:cNvPr id="9" name="文本框 8">
            <a:extLst>
              <a:ext uri="{FF2B5EF4-FFF2-40B4-BE49-F238E27FC236}">
                <a16:creationId xmlns:a16="http://schemas.microsoft.com/office/drawing/2014/main" id="{E72ED929-EA6A-FDCC-7E17-FE6B90991C4F}"/>
              </a:ext>
            </a:extLst>
          </p:cNvPr>
          <p:cNvSpPr txBox="1"/>
          <p:nvPr/>
        </p:nvSpPr>
        <p:spPr>
          <a:xfrm>
            <a:off x="975808" y="5737826"/>
            <a:ext cx="30317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rgbClr val="242C2D"/>
                </a:solidFill>
                <a:effectLst/>
                <a:uLnTx/>
                <a:uFillTx/>
                <a:latin typeface="Book Antiqua"/>
                <a:ea typeface="黑体"/>
                <a:cs typeface="+mn-cs"/>
              </a:rPr>
              <a:t>Suzana</a:t>
            </a:r>
            <a:r>
              <a:rPr kumimoji="0" lang="en-US" altLang="zh-CN" sz="1200" b="0" i="0" u="none" strike="noStrike" kern="1200" cap="none" spc="0" normalizeH="0" baseline="0" noProof="0" dirty="0">
                <a:ln>
                  <a:noFill/>
                </a:ln>
                <a:solidFill>
                  <a:srgbClr val="242C2D"/>
                </a:solidFill>
                <a:effectLst/>
                <a:uLnTx/>
                <a:uFillTx/>
                <a:latin typeface="Book Antiqua"/>
                <a:ea typeface="黑体"/>
                <a:cs typeface="+mn-cs"/>
              </a:rPr>
              <a:t> </a:t>
            </a:r>
            <a:r>
              <a:rPr kumimoji="0" lang="en-US" altLang="zh-CN" sz="1200" b="0" i="0" u="none" strike="noStrike" kern="1200" cap="none" spc="0" normalizeH="0" baseline="0" noProof="0" dirty="0" err="1">
                <a:ln>
                  <a:noFill/>
                </a:ln>
                <a:solidFill>
                  <a:srgbClr val="242C2D"/>
                </a:solidFill>
                <a:effectLst/>
                <a:uLnTx/>
                <a:uFillTx/>
                <a:latin typeface="Book Antiqua"/>
                <a:ea typeface="黑体"/>
                <a:cs typeface="+mn-cs"/>
              </a:rPr>
              <a:t>Herculano-Houzel</a:t>
            </a:r>
            <a:r>
              <a:rPr kumimoji="0" lang="en-US" altLang="zh-CN" sz="1200" b="0" i="0" u="none" strike="noStrike" kern="1200" cap="none" spc="0" normalizeH="0" baseline="0" noProof="0" dirty="0">
                <a:ln>
                  <a:noFill/>
                </a:ln>
                <a:solidFill>
                  <a:srgbClr val="242C2D"/>
                </a:solidFill>
                <a:effectLst/>
                <a:uLnTx/>
                <a:uFillTx/>
                <a:latin typeface="Book Antiqua"/>
                <a:ea typeface="黑体"/>
                <a:cs typeface="+mn-cs"/>
              </a:rPr>
              <a:t>, 2009</a:t>
            </a:r>
            <a:endParaRPr kumimoji="0" lang="zh-CN" altLang="en-US" sz="1200" b="0"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725287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4C4697-AD71-18B3-0D66-75E4AC450248}"/>
              </a:ext>
            </a:extLst>
          </p:cNvPr>
          <p:cNvSpPr>
            <a:spLocks noGrp="1"/>
          </p:cNvSpPr>
          <p:nvPr>
            <p:ph type="title"/>
          </p:nvPr>
        </p:nvSpPr>
        <p:spPr/>
        <p:txBody>
          <a:bodyPr/>
          <a:lstStyle/>
          <a:p>
            <a:r>
              <a:rPr lang="en-US" dirty="0"/>
              <a:t>AI </a:t>
            </a:r>
            <a:r>
              <a:rPr lang="zh-CN" altLang="en-US" dirty="0"/>
              <a:t>中的幂律定律</a:t>
            </a:r>
            <a:endParaRPr lang="en-US" dirty="0"/>
          </a:p>
        </p:txBody>
      </p:sp>
      <p:sp>
        <p:nvSpPr>
          <p:cNvPr id="9" name="灯片编号占位符 8">
            <a:extLst>
              <a:ext uri="{FF2B5EF4-FFF2-40B4-BE49-F238E27FC236}">
                <a16:creationId xmlns:a16="http://schemas.microsoft.com/office/drawing/2014/main" id="{71128D99-61F5-2923-C1FF-BA8C860989FF}"/>
              </a:ext>
            </a:extLst>
          </p:cNvPr>
          <p:cNvSpPr>
            <a:spLocks noGrp="1"/>
          </p:cNvSpPr>
          <p:nvPr>
            <p:ph type="sldNum" sz="quarter" idx="12"/>
          </p:nvPr>
        </p:nvSpPr>
        <p:spPr/>
        <p:txBody>
          <a:bodyPr/>
          <a:lstStyle/>
          <a:p>
            <a:fld id="{45EA8EEB-5240-4B58-9071-61F7F3671536}" type="slidenum">
              <a:rPr lang="zh-CN" altLang="en-US" smtClean="0"/>
              <a:t>69</a:t>
            </a:fld>
            <a:endParaRPr lang="zh-CN" altLang="en-US"/>
          </a:p>
        </p:txBody>
      </p:sp>
      <p:sp>
        <p:nvSpPr>
          <p:cNvPr id="3" name="内容占位符 4">
            <a:extLst>
              <a:ext uri="{FF2B5EF4-FFF2-40B4-BE49-F238E27FC236}">
                <a16:creationId xmlns:a16="http://schemas.microsoft.com/office/drawing/2014/main" id="{80BC80BE-DC4F-4EE1-7C06-748D9F359FFC}"/>
              </a:ext>
            </a:extLst>
          </p:cNvPr>
          <p:cNvSpPr txBox="1">
            <a:spLocks/>
          </p:cNvSpPr>
          <p:nvPr/>
        </p:nvSpPr>
        <p:spPr>
          <a:xfrm>
            <a:off x="381242" y="981154"/>
            <a:ext cx="11429516" cy="4998406"/>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342900" indent="-342900">
              <a:lnSpc>
                <a:spcPct val="150000"/>
              </a:lnSpc>
              <a:buFont typeface="Wingdings" pitchFamily="2" charset="2"/>
              <a:buChar char="p"/>
            </a:pPr>
            <a:r>
              <a:rPr kumimoji="1" lang="zh-CN" altLang="en-US" dirty="0"/>
              <a:t>在一定范围内，</a:t>
            </a:r>
            <a:r>
              <a:rPr lang="zh-CN" altLang="en-US" dirty="0"/>
              <a:t>其他因素不受制约的情况下，模型的：</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en-US" dirty="0"/>
              <a:t>神经元总数</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en-US" dirty="0"/>
              <a:t>和大模型的</a:t>
            </a:r>
            <a:r>
              <a:rPr lang="zh-CN" altLang="en-US" dirty="0">
                <a:solidFill>
                  <a:schemeClr val="tx1"/>
                </a:solidFill>
              </a:rPr>
              <a:t>测试损失</a:t>
            </a:r>
            <a:r>
              <a:rPr lang="zh-CN" altLang="en-US" dirty="0"/>
              <a:t>也会呈现出幂律关系</a:t>
            </a:r>
            <a:endParaRPr lang="en-US" altLang="zh-CN" dirty="0"/>
          </a:p>
          <a:p>
            <a:pPr marL="0" indent="0">
              <a:lnSpc>
                <a:spcPct val="150000"/>
              </a:lnSpc>
              <a:buNone/>
            </a:pPr>
            <a:r>
              <a:rPr lang="zh-CN" altLang="en-US" dirty="0"/>
              <a:t>（损失越小表现为效果越好）</a:t>
            </a:r>
          </a:p>
        </p:txBody>
      </p:sp>
      <p:pic>
        <p:nvPicPr>
          <p:cNvPr id="4" name="图片 3">
            <a:extLst>
              <a:ext uri="{FF2B5EF4-FFF2-40B4-BE49-F238E27FC236}">
                <a16:creationId xmlns:a16="http://schemas.microsoft.com/office/drawing/2014/main" id="{CA1D43CB-08C1-7518-944C-9DF65F669281}"/>
              </a:ext>
            </a:extLst>
          </p:cNvPr>
          <p:cNvPicPr>
            <a:picLocks/>
          </p:cNvPicPr>
          <p:nvPr/>
        </p:nvPicPr>
        <p:blipFill>
          <a:blip r:embed="rId4"/>
          <a:stretch>
            <a:fillRect/>
          </a:stretch>
        </p:blipFill>
        <p:spPr>
          <a:xfrm>
            <a:off x="4235679" y="1544765"/>
            <a:ext cx="3720642" cy="3270022"/>
          </a:xfrm>
          <a:prstGeom prst="rect">
            <a:avLst/>
          </a:prstGeom>
        </p:spPr>
      </p:pic>
      <p:pic>
        <p:nvPicPr>
          <p:cNvPr id="7" name="Picture 2" descr="人工神经网络概念及组成,人工神经网络发展史_21世纪出现的专家系统模拟人类专家的知识和经验解决特定领域的问题,实现了人工智-CSDN博客">
            <a:extLst>
              <a:ext uri="{FF2B5EF4-FFF2-40B4-BE49-F238E27FC236}">
                <a16:creationId xmlns:a16="http://schemas.microsoft.com/office/drawing/2014/main" id="{1D0A5206-E9BD-7305-1FC0-C7D3006DDD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7668" y="4277990"/>
            <a:ext cx="2661735" cy="1646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3E991-BD03-F034-3CC1-196D527227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EB71CDA-F02C-D69F-3509-5ED2A7104C40}"/>
              </a:ext>
            </a:extLst>
          </p:cNvPr>
          <p:cNvSpPr>
            <a:spLocks noGrp="1"/>
          </p:cNvSpPr>
          <p:nvPr>
            <p:ph type="title"/>
          </p:nvPr>
        </p:nvSpPr>
        <p:spPr>
          <a:xfrm>
            <a:off x="381242" y="2844289"/>
            <a:ext cx="11429516" cy="761979"/>
          </a:xfrm>
        </p:spPr>
        <p:txBody>
          <a:bodyPr/>
          <a:lstStyle/>
          <a:p>
            <a:pPr algn="ctr"/>
            <a:r>
              <a:rPr lang="zh-CN" altLang="en-US" dirty="0"/>
              <a:t>核心之一：数据拟合</a:t>
            </a:r>
          </a:p>
        </p:txBody>
      </p:sp>
    </p:spTree>
    <p:extLst>
      <p:ext uri="{BB962C8B-B14F-4D97-AF65-F5344CB8AC3E}">
        <p14:creationId xmlns:p14="http://schemas.microsoft.com/office/powerpoint/2010/main" val="319252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EF48C-055C-803B-4E72-5C463CFB71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1703F9-4512-35D6-915C-F807B6699585}"/>
              </a:ext>
            </a:extLst>
          </p:cNvPr>
          <p:cNvSpPr>
            <a:spLocks noGrp="1"/>
          </p:cNvSpPr>
          <p:nvPr>
            <p:ph type="title"/>
          </p:nvPr>
        </p:nvSpPr>
        <p:spPr/>
        <p:txBody>
          <a:bodyPr/>
          <a:lstStyle/>
          <a:p>
            <a:r>
              <a:rPr lang="en-US" dirty="0"/>
              <a:t>AI </a:t>
            </a:r>
            <a:r>
              <a:rPr lang="zh-CN" altLang="en-US" dirty="0"/>
              <a:t>中的幂律定律</a:t>
            </a:r>
            <a:endParaRPr lang="en-US" dirty="0"/>
          </a:p>
        </p:txBody>
      </p:sp>
      <p:sp>
        <p:nvSpPr>
          <p:cNvPr id="8" name="灯片编号占位符 7">
            <a:extLst>
              <a:ext uri="{FF2B5EF4-FFF2-40B4-BE49-F238E27FC236}">
                <a16:creationId xmlns:a16="http://schemas.microsoft.com/office/drawing/2014/main" id="{3E260736-E012-E409-25A3-BFB7E290C73C}"/>
              </a:ext>
            </a:extLst>
          </p:cNvPr>
          <p:cNvSpPr>
            <a:spLocks noGrp="1"/>
          </p:cNvSpPr>
          <p:nvPr>
            <p:ph type="sldNum" sz="quarter" idx="12"/>
          </p:nvPr>
        </p:nvSpPr>
        <p:spPr/>
        <p:txBody>
          <a:bodyPr/>
          <a:lstStyle/>
          <a:p>
            <a:fld id="{45EA8EEB-5240-4B58-9071-61F7F3671536}" type="slidenum">
              <a:rPr lang="zh-CN" altLang="en-US" smtClean="0"/>
              <a:t>70</a:t>
            </a:fld>
            <a:endParaRPr lang="zh-CN" altLang="en-US"/>
          </a:p>
        </p:txBody>
      </p:sp>
      <p:sp>
        <p:nvSpPr>
          <p:cNvPr id="3" name="内容占位符 4">
            <a:extLst>
              <a:ext uri="{FF2B5EF4-FFF2-40B4-BE49-F238E27FC236}">
                <a16:creationId xmlns:a16="http://schemas.microsoft.com/office/drawing/2014/main" id="{AB351BC5-7902-3CEC-2151-5F539A6A838D}"/>
              </a:ext>
            </a:extLst>
          </p:cNvPr>
          <p:cNvSpPr txBox="1">
            <a:spLocks/>
          </p:cNvSpPr>
          <p:nvPr/>
        </p:nvSpPr>
        <p:spPr>
          <a:xfrm>
            <a:off x="381242" y="981154"/>
            <a:ext cx="11429516" cy="4998406"/>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342900" indent="-342900">
              <a:lnSpc>
                <a:spcPct val="150000"/>
              </a:lnSpc>
              <a:buFont typeface="Wingdings" pitchFamily="2" charset="2"/>
              <a:buChar char="p"/>
            </a:pPr>
            <a:r>
              <a:rPr kumimoji="1" lang="zh-CN" altLang="en-US" dirty="0"/>
              <a:t>在一定范围内，</a:t>
            </a:r>
            <a:r>
              <a:rPr lang="zh-CN" altLang="en-US" dirty="0"/>
              <a:t>其他因素不受制约的情况下，模型的：</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en-US" dirty="0"/>
              <a:t>训练数据多少</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en-US" dirty="0"/>
              <a:t>和大模型的</a:t>
            </a:r>
            <a:r>
              <a:rPr lang="zh-CN" altLang="en-US" dirty="0">
                <a:solidFill>
                  <a:schemeClr val="tx1"/>
                </a:solidFill>
              </a:rPr>
              <a:t>测试损失</a:t>
            </a:r>
            <a:r>
              <a:rPr lang="zh-CN" altLang="en-US" dirty="0"/>
              <a:t>也会呈现出幂律关系</a:t>
            </a:r>
            <a:endParaRPr lang="en-US" altLang="zh-CN" dirty="0"/>
          </a:p>
          <a:p>
            <a:pPr marL="0" indent="0">
              <a:lnSpc>
                <a:spcPct val="150000"/>
              </a:lnSpc>
              <a:buNone/>
            </a:pPr>
            <a:r>
              <a:rPr lang="zh-CN" altLang="en-US" dirty="0"/>
              <a:t>（损失越小表现为效果越好）</a:t>
            </a:r>
          </a:p>
        </p:txBody>
      </p:sp>
      <p:pic>
        <p:nvPicPr>
          <p:cNvPr id="5" name="图片 4">
            <a:extLst>
              <a:ext uri="{FF2B5EF4-FFF2-40B4-BE49-F238E27FC236}">
                <a16:creationId xmlns:a16="http://schemas.microsoft.com/office/drawing/2014/main" id="{2253A52D-EE88-0A50-F2AA-C1406AC5AA04}"/>
              </a:ext>
            </a:extLst>
          </p:cNvPr>
          <p:cNvPicPr>
            <a:picLocks noChangeAspect="1"/>
          </p:cNvPicPr>
          <p:nvPr/>
        </p:nvPicPr>
        <p:blipFill rotWithShape="1">
          <a:blip r:embed="rId4"/>
          <a:srcRect l="2151"/>
          <a:stretch/>
        </p:blipFill>
        <p:spPr>
          <a:xfrm>
            <a:off x="4416174" y="1663998"/>
            <a:ext cx="3525749" cy="3169609"/>
          </a:xfrm>
          <a:prstGeom prst="rect">
            <a:avLst/>
          </a:prstGeom>
        </p:spPr>
      </p:pic>
      <p:pic>
        <p:nvPicPr>
          <p:cNvPr id="1026" name="Picture 2" descr="英语词典图片免费下载_PNG素材_编号vd9i7nw5z_图精灵">
            <a:extLst>
              <a:ext uri="{FF2B5EF4-FFF2-40B4-BE49-F238E27FC236}">
                <a16:creationId xmlns:a16="http://schemas.microsoft.com/office/drawing/2014/main" id="{1EFE4875-6F70-1E76-CC9C-A174EA310A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307" y="4161263"/>
            <a:ext cx="2619911" cy="193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55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0FDA0-7586-C9CC-39B8-08B70D3987C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F63CC3-681F-D36D-5DF2-EB1CA74707EB}"/>
              </a:ext>
            </a:extLst>
          </p:cNvPr>
          <p:cNvSpPr>
            <a:spLocks noGrp="1"/>
          </p:cNvSpPr>
          <p:nvPr>
            <p:ph type="title"/>
          </p:nvPr>
        </p:nvSpPr>
        <p:spPr/>
        <p:txBody>
          <a:bodyPr/>
          <a:lstStyle/>
          <a:p>
            <a:r>
              <a:rPr lang="en-US" dirty="0"/>
              <a:t>AI </a:t>
            </a:r>
            <a:r>
              <a:rPr lang="zh-CN" altLang="en-US" dirty="0"/>
              <a:t>中的幂律定律</a:t>
            </a:r>
            <a:endParaRPr lang="en-US" dirty="0"/>
          </a:p>
        </p:txBody>
      </p:sp>
      <p:sp>
        <p:nvSpPr>
          <p:cNvPr id="9" name="灯片编号占位符 8">
            <a:extLst>
              <a:ext uri="{FF2B5EF4-FFF2-40B4-BE49-F238E27FC236}">
                <a16:creationId xmlns:a16="http://schemas.microsoft.com/office/drawing/2014/main" id="{BBAAF16B-0483-866D-A7D6-B8FD22778FAD}"/>
              </a:ext>
            </a:extLst>
          </p:cNvPr>
          <p:cNvSpPr>
            <a:spLocks noGrp="1"/>
          </p:cNvSpPr>
          <p:nvPr>
            <p:ph type="sldNum" sz="quarter" idx="12"/>
          </p:nvPr>
        </p:nvSpPr>
        <p:spPr/>
        <p:txBody>
          <a:bodyPr/>
          <a:lstStyle/>
          <a:p>
            <a:fld id="{45EA8EEB-5240-4B58-9071-61F7F3671536}" type="slidenum">
              <a:rPr lang="zh-CN" altLang="en-US" smtClean="0"/>
              <a:t>71</a:t>
            </a:fld>
            <a:endParaRPr lang="zh-CN" altLang="en-US" dirty="0"/>
          </a:p>
        </p:txBody>
      </p:sp>
      <p:sp>
        <p:nvSpPr>
          <p:cNvPr id="3" name="内容占位符 4">
            <a:extLst>
              <a:ext uri="{FF2B5EF4-FFF2-40B4-BE49-F238E27FC236}">
                <a16:creationId xmlns:a16="http://schemas.microsoft.com/office/drawing/2014/main" id="{C96BF3A5-085A-04DB-5F4C-1EFD734C4EA2}"/>
              </a:ext>
            </a:extLst>
          </p:cNvPr>
          <p:cNvSpPr txBox="1">
            <a:spLocks/>
          </p:cNvSpPr>
          <p:nvPr/>
        </p:nvSpPr>
        <p:spPr>
          <a:xfrm>
            <a:off x="381242" y="981154"/>
            <a:ext cx="11429516" cy="4998406"/>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342900" indent="-342900">
              <a:lnSpc>
                <a:spcPct val="150000"/>
              </a:lnSpc>
              <a:buFont typeface="Wingdings" pitchFamily="2" charset="2"/>
              <a:buChar char="p"/>
            </a:pPr>
            <a:r>
              <a:rPr kumimoji="1" lang="zh-CN" altLang="en-US" dirty="0"/>
              <a:t>在一定范围内，</a:t>
            </a:r>
            <a:r>
              <a:rPr lang="zh-CN" altLang="en-US" dirty="0"/>
              <a:t>其他因素不受制约的情况下，模型的：</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en-US" dirty="0"/>
              <a:t>总计算量</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en-US" dirty="0"/>
              <a:t>和大模型的</a:t>
            </a:r>
            <a:r>
              <a:rPr lang="zh-CN" altLang="en-US" dirty="0">
                <a:solidFill>
                  <a:schemeClr val="tx1"/>
                </a:solidFill>
              </a:rPr>
              <a:t>测试损失</a:t>
            </a:r>
            <a:r>
              <a:rPr lang="zh-CN" altLang="en-US" dirty="0"/>
              <a:t>也会呈现出幂律关系</a:t>
            </a:r>
            <a:endParaRPr lang="en-US" altLang="zh-CN" dirty="0"/>
          </a:p>
          <a:p>
            <a:pPr marL="0" indent="0">
              <a:lnSpc>
                <a:spcPct val="150000"/>
              </a:lnSpc>
              <a:buNone/>
            </a:pPr>
            <a:r>
              <a:rPr lang="zh-CN" altLang="en-US" dirty="0"/>
              <a:t>（损失越小表现为效果越好）</a:t>
            </a:r>
          </a:p>
        </p:txBody>
      </p:sp>
      <p:pic>
        <p:nvPicPr>
          <p:cNvPr id="4" name="图片 3">
            <a:extLst>
              <a:ext uri="{FF2B5EF4-FFF2-40B4-BE49-F238E27FC236}">
                <a16:creationId xmlns:a16="http://schemas.microsoft.com/office/drawing/2014/main" id="{E4439C48-341F-D399-747B-2C0FC66D40F0}"/>
              </a:ext>
            </a:extLst>
          </p:cNvPr>
          <p:cNvPicPr>
            <a:picLocks/>
          </p:cNvPicPr>
          <p:nvPr/>
        </p:nvPicPr>
        <p:blipFill>
          <a:blip r:embed="rId4"/>
          <a:stretch>
            <a:fillRect/>
          </a:stretch>
        </p:blipFill>
        <p:spPr>
          <a:xfrm>
            <a:off x="3873358" y="1613878"/>
            <a:ext cx="4027469" cy="3081411"/>
          </a:xfrm>
          <a:prstGeom prst="rect">
            <a:avLst/>
          </a:prstGeom>
        </p:spPr>
      </p:pic>
      <p:pic>
        <p:nvPicPr>
          <p:cNvPr id="7" name="Picture 2" descr="GPU 的图像结果">
            <a:extLst>
              <a:ext uri="{FF2B5EF4-FFF2-40B4-BE49-F238E27FC236}">
                <a16:creationId xmlns:a16="http://schemas.microsoft.com/office/drawing/2014/main" id="{C3DCCF19-34DB-9357-1920-B90690BCA4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4409" y="4411589"/>
            <a:ext cx="2285517" cy="156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708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C1EEB-2FFD-C898-159B-8A41F0D550E5}"/>
              </a:ext>
            </a:extLst>
          </p:cNvPr>
          <p:cNvSpPr>
            <a:spLocks noGrp="1"/>
          </p:cNvSpPr>
          <p:nvPr>
            <p:ph type="title"/>
          </p:nvPr>
        </p:nvSpPr>
        <p:spPr/>
        <p:txBody>
          <a:bodyPr/>
          <a:lstStyle/>
          <a:p>
            <a:r>
              <a:rPr lang="en-US" altLang="zh-CN" dirty="0"/>
              <a:t>Scaling Law</a:t>
            </a:r>
            <a:endParaRPr lang="zh-CN" altLang="en-US" dirty="0"/>
          </a:p>
        </p:txBody>
      </p:sp>
      <p:grpSp>
        <p:nvGrpSpPr>
          <p:cNvPr id="34" name="Group 92">
            <a:extLst>
              <a:ext uri="{FF2B5EF4-FFF2-40B4-BE49-F238E27FC236}">
                <a16:creationId xmlns:a16="http://schemas.microsoft.com/office/drawing/2014/main" id="{24FB7688-E018-10C2-E02C-99D20E45950A}"/>
              </a:ext>
            </a:extLst>
          </p:cNvPr>
          <p:cNvGrpSpPr/>
          <p:nvPr/>
        </p:nvGrpSpPr>
        <p:grpSpPr>
          <a:xfrm>
            <a:off x="4481442" y="1613930"/>
            <a:ext cx="3312000" cy="246222"/>
            <a:chOff x="808681" y="1311522"/>
            <a:chExt cx="4572000" cy="131319"/>
          </a:xfrm>
        </p:grpSpPr>
        <p:cxnSp>
          <p:nvCxnSpPr>
            <p:cNvPr id="35" name="直接连接符 45">
              <a:extLst>
                <a:ext uri="{FF2B5EF4-FFF2-40B4-BE49-F238E27FC236}">
                  <a16:creationId xmlns:a16="http://schemas.microsoft.com/office/drawing/2014/main" id="{FFAD6F9D-936F-E5A6-DC72-4E734550B9E0}"/>
                </a:ext>
              </a:extLst>
            </p:cNvPr>
            <p:cNvCxnSpPr/>
            <p:nvPr/>
          </p:nvCxnSpPr>
          <p:spPr bwMode="auto">
            <a:xfrm>
              <a:off x="808681" y="1377182"/>
              <a:ext cx="4572000" cy="0"/>
            </a:xfrm>
            <a:prstGeom prst="line">
              <a:avLst/>
            </a:prstGeom>
            <a:solidFill>
              <a:srgbClr val="4874CB"/>
            </a:solidFill>
            <a:ln w="0" cap="flat" cmpd="sng" algn="ctr">
              <a:solidFill>
                <a:sysClr val="window" lastClr="FFFFFF">
                  <a:lumMod val="50000"/>
                </a:sysClr>
              </a:solidFill>
              <a:prstDash val="solid"/>
              <a:round/>
              <a:headEnd type="none" w="med" len="med"/>
              <a:tailEnd type="none" w="med" len="med"/>
            </a:ln>
          </p:spPr>
        </p:cxnSp>
        <p:sp>
          <p:nvSpPr>
            <p:cNvPr id="36" name="文本框 39">
              <a:extLst>
                <a:ext uri="{FF2B5EF4-FFF2-40B4-BE49-F238E27FC236}">
                  <a16:creationId xmlns:a16="http://schemas.microsoft.com/office/drawing/2014/main" id="{D812511B-0F9B-2C78-7F2A-F27EA998711A}"/>
                </a:ext>
              </a:extLst>
            </p:cNvPr>
            <p:cNvSpPr txBox="1"/>
            <p:nvPr/>
          </p:nvSpPr>
          <p:spPr>
            <a:xfrm>
              <a:off x="2271721" y="1311522"/>
              <a:ext cx="1645920" cy="131319"/>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54C5E"/>
                  </a:solidFill>
                  <a:effectLst/>
                  <a:uLnTx/>
                  <a:uFillTx/>
                  <a:latin typeface="Calibri"/>
                  <a:ea typeface="宋体"/>
                  <a:cs typeface="+mn-ea"/>
                  <a:sym typeface="+mn-lt"/>
                </a:rPr>
                <a:t>数据</a:t>
              </a:r>
            </a:p>
          </p:txBody>
        </p:sp>
      </p:grpSp>
      <p:grpSp>
        <p:nvGrpSpPr>
          <p:cNvPr id="37" name="Group 95">
            <a:extLst>
              <a:ext uri="{FF2B5EF4-FFF2-40B4-BE49-F238E27FC236}">
                <a16:creationId xmlns:a16="http://schemas.microsoft.com/office/drawing/2014/main" id="{EDC6181C-8AE0-2FBA-A7BE-FFC0BD2889CD}"/>
              </a:ext>
            </a:extLst>
          </p:cNvPr>
          <p:cNvGrpSpPr/>
          <p:nvPr/>
        </p:nvGrpSpPr>
        <p:grpSpPr>
          <a:xfrm>
            <a:off x="8306357" y="1613930"/>
            <a:ext cx="3312000" cy="246222"/>
            <a:chOff x="808681" y="1311522"/>
            <a:chExt cx="4572000" cy="131319"/>
          </a:xfrm>
        </p:grpSpPr>
        <p:cxnSp>
          <p:nvCxnSpPr>
            <p:cNvPr id="38" name="直接连接符 45">
              <a:extLst>
                <a:ext uri="{FF2B5EF4-FFF2-40B4-BE49-F238E27FC236}">
                  <a16:creationId xmlns:a16="http://schemas.microsoft.com/office/drawing/2014/main" id="{A2D1084E-06D9-AAB5-65AE-A5E72FCFB864}"/>
                </a:ext>
              </a:extLst>
            </p:cNvPr>
            <p:cNvCxnSpPr/>
            <p:nvPr/>
          </p:nvCxnSpPr>
          <p:spPr bwMode="auto">
            <a:xfrm>
              <a:off x="808681" y="1377182"/>
              <a:ext cx="4572000" cy="0"/>
            </a:xfrm>
            <a:prstGeom prst="line">
              <a:avLst/>
            </a:prstGeom>
            <a:solidFill>
              <a:srgbClr val="4874CB"/>
            </a:solidFill>
            <a:ln w="0" cap="flat" cmpd="sng" algn="ctr">
              <a:solidFill>
                <a:sysClr val="window" lastClr="FFFFFF">
                  <a:lumMod val="50000"/>
                </a:sysClr>
              </a:solidFill>
              <a:prstDash val="solid"/>
              <a:round/>
              <a:headEnd type="none" w="med" len="med"/>
              <a:tailEnd type="none" w="med" len="med"/>
            </a:ln>
          </p:spPr>
        </p:cxnSp>
        <p:sp>
          <p:nvSpPr>
            <p:cNvPr id="39" name="文本框 39">
              <a:extLst>
                <a:ext uri="{FF2B5EF4-FFF2-40B4-BE49-F238E27FC236}">
                  <a16:creationId xmlns:a16="http://schemas.microsoft.com/office/drawing/2014/main" id="{03F3B9E3-AB32-3D7D-283F-CABCFD03C00E}"/>
                </a:ext>
              </a:extLst>
            </p:cNvPr>
            <p:cNvSpPr txBox="1"/>
            <p:nvPr/>
          </p:nvSpPr>
          <p:spPr>
            <a:xfrm>
              <a:off x="2271721" y="1311522"/>
              <a:ext cx="1645920" cy="131319"/>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54C5E"/>
                  </a:solidFill>
                  <a:effectLst/>
                  <a:uLnTx/>
                  <a:uFillTx/>
                  <a:latin typeface="Calibri"/>
                  <a:ea typeface="宋体"/>
                  <a:cs typeface="+mn-ea"/>
                  <a:sym typeface="+mn-lt"/>
                </a:rPr>
                <a:t>参数</a:t>
              </a:r>
            </a:p>
          </p:txBody>
        </p:sp>
      </p:grpSp>
      <p:grpSp>
        <p:nvGrpSpPr>
          <p:cNvPr id="40" name="Group 88">
            <a:extLst>
              <a:ext uri="{FF2B5EF4-FFF2-40B4-BE49-F238E27FC236}">
                <a16:creationId xmlns:a16="http://schemas.microsoft.com/office/drawing/2014/main" id="{0DF0A0FC-6C02-46F1-7B5F-953CFB528572}"/>
              </a:ext>
            </a:extLst>
          </p:cNvPr>
          <p:cNvGrpSpPr/>
          <p:nvPr/>
        </p:nvGrpSpPr>
        <p:grpSpPr>
          <a:xfrm>
            <a:off x="774440" y="1596857"/>
            <a:ext cx="3312000" cy="246222"/>
            <a:chOff x="808681" y="1311522"/>
            <a:chExt cx="4572000" cy="131319"/>
          </a:xfrm>
        </p:grpSpPr>
        <p:cxnSp>
          <p:nvCxnSpPr>
            <p:cNvPr id="41" name="直接连接符 45">
              <a:extLst>
                <a:ext uri="{FF2B5EF4-FFF2-40B4-BE49-F238E27FC236}">
                  <a16:creationId xmlns:a16="http://schemas.microsoft.com/office/drawing/2014/main" id="{A67EBCA1-CAB5-A5F5-AE30-6668FCDDE369}"/>
                </a:ext>
              </a:extLst>
            </p:cNvPr>
            <p:cNvCxnSpPr/>
            <p:nvPr/>
          </p:nvCxnSpPr>
          <p:spPr bwMode="auto">
            <a:xfrm>
              <a:off x="808681" y="1377182"/>
              <a:ext cx="4572000" cy="0"/>
            </a:xfrm>
            <a:prstGeom prst="line">
              <a:avLst/>
            </a:prstGeom>
            <a:solidFill>
              <a:srgbClr val="4874CB"/>
            </a:solidFill>
            <a:ln w="0" cap="flat" cmpd="sng" algn="ctr">
              <a:solidFill>
                <a:sysClr val="window" lastClr="FFFFFF">
                  <a:lumMod val="50000"/>
                </a:sysClr>
              </a:solidFill>
              <a:prstDash val="solid"/>
              <a:round/>
              <a:headEnd type="none" w="med" len="med"/>
              <a:tailEnd type="none" w="med" len="med"/>
            </a:ln>
          </p:spPr>
        </p:cxnSp>
        <p:sp>
          <p:nvSpPr>
            <p:cNvPr id="42" name="文本框 39">
              <a:extLst>
                <a:ext uri="{FF2B5EF4-FFF2-40B4-BE49-F238E27FC236}">
                  <a16:creationId xmlns:a16="http://schemas.microsoft.com/office/drawing/2014/main" id="{DF0AAE99-8E0A-8617-B0A3-8CC9BADA5C0E}"/>
                </a:ext>
              </a:extLst>
            </p:cNvPr>
            <p:cNvSpPr txBox="1"/>
            <p:nvPr/>
          </p:nvSpPr>
          <p:spPr>
            <a:xfrm>
              <a:off x="2271721" y="1311522"/>
              <a:ext cx="1645920" cy="131319"/>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54C5E"/>
                  </a:solidFill>
                  <a:effectLst/>
                  <a:uLnTx/>
                  <a:uFillTx/>
                  <a:latin typeface="Calibri"/>
                  <a:ea typeface="宋体"/>
                  <a:cs typeface="+mn-ea"/>
                  <a:sym typeface="+mn-lt"/>
                </a:rPr>
                <a:t>算力</a:t>
              </a:r>
            </a:p>
          </p:txBody>
        </p:sp>
      </p:grpSp>
      <p:sp>
        <p:nvSpPr>
          <p:cNvPr id="43" name="Manual Input 31">
            <a:extLst>
              <a:ext uri="{FF2B5EF4-FFF2-40B4-BE49-F238E27FC236}">
                <a16:creationId xmlns:a16="http://schemas.microsoft.com/office/drawing/2014/main" id="{0E0A6B11-0DB8-8EB0-5568-ECBB4F6AA2CF}"/>
              </a:ext>
            </a:extLst>
          </p:cNvPr>
          <p:cNvSpPr/>
          <p:nvPr/>
        </p:nvSpPr>
        <p:spPr>
          <a:xfrm>
            <a:off x="799777" y="2828768"/>
            <a:ext cx="10592445" cy="15509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4674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4674 h 10000"/>
              <a:gd name="connsiteX0-11" fmla="*/ 0 w 10000"/>
              <a:gd name="connsiteY0-12" fmla="*/ 66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67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6675"/>
                </a:moveTo>
                <a:lnTo>
                  <a:pt x="10000" y="0"/>
                </a:lnTo>
                <a:lnTo>
                  <a:pt x="10000" y="10000"/>
                </a:lnTo>
                <a:lnTo>
                  <a:pt x="0" y="10000"/>
                </a:lnTo>
                <a:lnTo>
                  <a:pt x="0" y="6675"/>
                </a:lnTo>
                <a:close/>
              </a:path>
            </a:pathLst>
          </a:custGeom>
          <a:solidFill>
            <a:srgbClr val="E54C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black"/>
              </a:solidFill>
              <a:effectLst/>
              <a:uLnTx/>
              <a:uFillTx/>
              <a:latin typeface="Calibri"/>
              <a:ea typeface="宋体"/>
              <a:cs typeface="+mn-ea"/>
              <a:sym typeface="+mn-lt"/>
            </a:endParaRPr>
          </a:p>
        </p:txBody>
      </p:sp>
      <p:sp>
        <p:nvSpPr>
          <p:cNvPr id="44" name="Rounded Rectangle">
            <a:extLst>
              <a:ext uri="{FF2B5EF4-FFF2-40B4-BE49-F238E27FC236}">
                <a16:creationId xmlns:a16="http://schemas.microsoft.com/office/drawing/2014/main" id="{A5416917-E843-C916-8D0A-9336198FEB56}"/>
              </a:ext>
            </a:extLst>
          </p:cNvPr>
          <p:cNvSpPr/>
          <p:nvPr/>
        </p:nvSpPr>
        <p:spPr>
          <a:xfrm>
            <a:off x="4420128" y="4314872"/>
            <a:ext cx="3346718" cy="136800"/>
          </a:xfrm>
          <a:prstGeom prst="roundRect">
            <a:avLst>
              <a:gd name="adj" fmla="val 50000"/>
            </a:avLst>
          </a:prstGeom>
          <a:solidFill>
            <a:srgbClr val="F7F5F6"/>
          </a:solidFill>
          <a:ln w="12700" cap="flat">
            <a:noFill/>
            <a:miter lim="400000"/>
          </a:ln>
          <a:effectLst/>
        </p:spPr>
        <p:txBody>
          <a:bodyPr wrap="square" lIns="0" tIns="0" rIns="0" bIns="0" numCol="1" anchor="ctr">
            <a:noAutofit/>
          </a:bodyPr>
          <a:lstStyle/>
          <a:p>
            <a:pPr>
              <a:defRPr/>
            </a:pPr>
            <a:endParaRPr sz="1200">
              <a:solidFill>
                <a:prstClr val="black"/>
              </a:solidFill>
              <a:latin typeface="Calibri"/>
              <a:ea typeface="宋体"/>
              <a:cs typeface="+mn-ea"/>
              <a:sym typeface="+mn-lt"/>
            </a:endParaRPr>
          </a:p>
        </p:txBody>
      </p:sp>
      <p:sp>
        <p:nvSpPr>
          <p:cNvPr id="45" name="Rounded Rectangle">
            <a:extLst>
              <a:ext uri="{FF2B5EF4-FFF2-40B4-BE49-F238E27FC236}">
                <a16:creationId xmlns:a16="http://schemas.microsoft.com/office/drawing/2014/main" id="{4D924E3F-5EB9-F521-B5C2-59D4DF355324}"/>
              </a:ext>
            </a:extLst>
          </p:cNvPr>
          <p:cNvSpPr/>
          <p:nvPr/>
        </p:nvSpPr>
        <p:spPr>
          <a:xfrm>
            <a:off x="8047749" y="4314872"/>
            <a:ext cx="3346719" cy="136800"/>
          </a:xfrm>
          <a:prstGeom prst="roundRect">
            <a:avLst>
              <a:gd name="adj" fmla="val 50000"/>
            </a:avLst>
          </a:prstGeom>
          <a:solidFill>
            <a:srgbClr val="F7F5F6"/>
          </a:solidFill>
          <a:ln w="12700" cap="flat">
            <a:noFill/>
            <a:miter lim="400000"/>
          </a:ln>
          <a:effectLst/>
        </p:spPr>
        <p:txBody>
          <a:bodyPr wrap="square" lIns="0" tIns="0" rIns="0" bIns="0" numCol="1" anchor="ctr">
            <a:noAutofit/>
          </a:bodyPr>
          <a:lstStyle/>
          <a:p>
            <a:pPr>
              <a:defRPr/>
            </a:pPr>
            <a:endParaRPr sz="1200">
              <a:solidFill>
                <a:prstClr val="black"/>
              </a:solidFill>
              <a:latin typeface="Calibri"/>
              <a:ea typeface="宋体"/>
              <a:cs typeface="+mn-ea"/>
              <a:sym typeface="+mn-lt"/>
            </a:endParaRPr>
          </a:p>
        </p:txBody>
      </p:sp>
      <p:sp>
        <p:nvSpPr>
          <p:cNvPr id="46" name="Rounded Rectangle">
            <a:extLst>
              <a:ext uri="{FF2B5EF4-FFF2-40B4-BE49-F238E27FC236}">
                <a16:creationId xmlns:a16="http://schemas.microsoft.com/office/drawing/2014/main" id="{D4E83005-B390-7723-E024-E5CD3180EB93}"/>
              </a:ext>
            </a:extLst>
          </p:cNvPr>
          <p:cNvSpPr/>
          <p:nvPr/>
        </p:nvSpPr>
        <p:spPr>
          <a:xfrm>
            <a:off x="792507" y="4314872"/>
            <a:ext cx="3346718" cy="136800"/>
          </a:xfrm>
          <a:prstGeom prst="roundRect">
            <a:avLst>
              <a:gd name="adj" fmla="val 50000"/>
            </a:avLst>
          </a:prstGeom>
          <a:solidFill>
            <a:srgbClr val="F7F5F6"/>
          </a:solidFill>
          <a:ln w="12700" cap="flat">
            <a:noFill/>
            <a:miter lim="400000"/>
          </a:ln>
          <a:effectLst/>
        </p:spPr>
        <p:txBody>
          <a:bodyPr wrap="square" lIns="0" tIns="0" rIns="0" bIns="0" numCol="1" anchor="ctr">
            <a:noAutofit/>
          </a:bodyPr>
          <a:lstStyle/>
          <a:p>
            <a:pPr>
              <a:defRPr/>
            </a:pPr>
            <a:endParaRPr sz="1200">
              <a:solidFill>
                <a:prstClr val="black"/>
              </a:solidFill>
              <a:latin typeface="Calibri"/>
              <a:ea typeface="宋体"/>
              <a:cs typeface="+mn-ea"/>
              <a:sym typeface="+mn-lt"/>
            </a:endParaRPr>
          </a:p>
        </p:txBody>
      </p:sp>
      <p:cxnSp>
        <p:nvCxnSpPr>
          <p:cNvPr id="47" name="直接连接符 374">
            <a:extLst>
              <a:ext uri="{FF2B5EF4-FFF2-40B4-BE49-F238E27FC236}">
                <a16:creationId xmlns:a16="http://schemas.microsoft.com/office/drawing/2014/main" id="{74B60735-361D-A30C-498D-0378B38037D8}"/>
              </a:ext>
            </a:extLst>
          </p:cNvPr>
          <p:cNvCxnSpPr/>
          <p:nvPr/>
        </p:nvCxnSpPr>
        <p:spPr>
          <a:xfrm flipH="1">
            <a:off x="2381175" y="3814236"/>
            <a:ext cx="1" cy="484303"/>
          </a:xfrm>
          <a:prstGeom prst="line">
            <a:avLst/>
          </a:prstGeom>
          <a:solidFill>
            <a:sysClr val="window" lastClr="FFFFFF"/>
          </a:solidFill>
          <a:ln w="12700" cap="flat" cmpd="sng" algn="ctr">
            <a:solidFill>
              <a:sysClr val="windowText" lastClr="000000">
                <a:lumMod val="75000"/>
                <a:lumOff val="25000"/>
              </a:sysClr>
            </a:solidFill>
            <a:prstDash val="solid"/>
            <a:miter lim="800000"/>
          </a:ln>
          <a:effectLst/>
        </p:spPr>
      </p:cxnSp>
      <p:sp>
        <p:nvSpPr>
          <p:cNvPr id="48" name="椭圆 356">
            <a:extLst>
              <a:ext uri="{FF2B5EF4-FFF2-40B4-BE49-F238E27FC236}">
                <a16:creationId xmlns:a16="http://schemas.microsoft.com/office/drawing/2014/main" id="{AC71383D-624E-46F6-6991-C72EFD0A6B1B}"/>
              </a:ext>
            </a:extLst>
          </p:cNvPr>
          <p:cNvSpPr/>
          <p:nvPr/>
        </p:nvSpPr>
        <p:spPr>
          <a:xfrm>
            <a:off x="2309175" y="4298539"/>
            <a:ext cx="144000" cy="144000"/>
          </a:xfrm>
          <a:prstGeom prst="ellipse">
            <a:avLst/>
          </a:prstGeom>
          <a:solidFill>
            <a:srgbClr val="E54C5E"/>
          </a:solidFill>
          <a:ln w="57150" cap="flat" cmpd="sng" algn="ctr">
            <a:solidFill>
              <a:srgbClr val="E54C5E">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lumMod val="75000"/>
                  <a:lumOff val="25000"/>
                </a:prstClr>
              </a:solidFill>
              <a:effectLst/>
              <a:uLnTx/>
              <a:uFillTx/>
              <a:latin typeface="Calibri"/>
              <a:ea typeface="宋体"/>
              <a:cs typeface="+mn-ea"/>
              <a:sym typeface="+mn-lt"/>
            </a:endParaRPr>
          </a:p>
        </p:txBody>
      </p:sp>
      <p:sp>
        <p:nvSpPr>
          <p:cNvPr id="49" name="矩形 308">
            <a:extLst>
              <a:ext uri="{FF2B5EF4-FFF2-40B4-BE49-F238E27FC236}">
                <a16:creationId xmlns:a16="http://schemas.microsoft.com/office/drawing/2014/main" id="{E44F88F8-0B5F-E4A8-09F7-446A58DD4854}"/>
              </a:ext>
            </a:extLst>
          </p:cNvPr>
          <p:cNvSpPr/>
          <p:nvPr/>
        </p:nvSpPr>
        <p:spPr>
          <a:xfrm>
            <a:off x="910184" y="2042043"/>
            <a:ext cx="3097196" cy="1974394"/>
          </a:xfrm>
          <a:prstGeom prst="rect">
            <a:avLst/>
          </a:prstGeom>
          <a:solidFill>
            <a:srgbClr val="DEF4FF"/>
          </a:solidFill>
          <a:ln w="12700" cap="flat" cmpd="sng" algn="ctr">
            <a:solidFill>
              <a:srgbClr val="E54C5E"/>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219393"/>
              </a:buClr>
              <a:buSzPct val="100000"/>
              <a:buFontTx/>
              <a:buNone/>
              <a:tabLst/>
              <a:defRPr/>
            </a:pPr>
            <a:endParaRPr kumimoji="0" lang="zh-CN" altLang="en-US" sz="1400" b="0" i="0" u="none" strike="noStrike" kern="0" cap="none" spc="0" normalizeH="0" baseline="0" noProof="0" dirty="0">
              <a:ln>
                <a:noFill/>
              </a:ln>
              <a:solidFill>
                <a:srgbClr val="000000"/>
              </a:solidFill>
              <a:effectLst/>
              <a:uLnTx/>
              <a:uFillTx/>
              <a:latin typeface="Calibri"/>
              <a:ea typeface="宋体"/>
              <a:cs typeface="+mn-ea"/>
              <a:sym typeface="+mn-lt"/>
            </a:endParaRPr>
          </a:p>
        </p:txBody>
      </p:sp>
      <p:sp>
        <p:nvSpPr>
          <p:cNvPr id="50" name="文本框 49">
            <a:extLst>
              <a:ext uri="{FF2B5EF4-FFF2-40B4-BE49-F238E27FC236}">
                <a16:creationId xmlns:a16="http://schemas.microsoft.com/office/drawing/2014/main" id="{479F159F-DD66-08AF-829D-33387114D9C8}"/>
              </a:ext>
            </a:extLst>
          </p:cNvPr>
          <p:cNvSpPr txBox="1"/>
          <p:nvPr/>
        </p:nvSpPr>
        <p:spPr>
          <a:xfrm>
            <a:off x="3551369" y="2604869"/>
            <a:ext cx="502060" cy="921967"/>
          </a:xfrm>
          <a:prstGeom prst="rect">
            <a:avLst/>
          </a:prstGeom>
          <a:noFill/>
        </p:spPr>
        <p:txBody>
          <a:bodyPr wrap="square" rtlCol="0">
            <a:noAutofit/>
          </a:bodyPr>
          <a:lstStyle/>
          <a:p>
            <a:pPr algn="ctr"/>
            <a:r>
              <a:rPr lang="zh-CN" altLang="en-US" sz="1400" b="1" dirty="0">
                <a:solidFill>
                  <a:prstClr val="black"/>
                </a:solidFill>
                <a:latin typeface="华文楷体" panose="02010600040101010101" pitchFamily="2" charset="-122"/>
                <a:ea typeface="华文楷体" panose="02010600040101010101" pitchFamily="2" charset="-122"/>
                <a:cs typeface="微软雅黑" panose="020B0503020204020204" charset="-122"/>
              </a:rPr>
              <a:t>计算量</a:t>
            </a:r>
          </a:p>
        </p:txBody>
      </p:sp>
      <p:sp>
        <p:nvSpPr>
          <p:cNvPr id="51" name="文本框 50">
            <a:extLst>
              <a:ext uri="{FF2B5EF4-FFF2-40B4-BE49-F238E27FC236}">
                <a16:creationId xmlns:a16="http://schemas.microsoft.com/office/drawing/2014/main" id="{1E68A2CE-B7D1-40F8-AAA1-6054A56C8611}"/>
              </a:ext>
            </a:extLst>
          </p:cNvPr>
          <p:cNvSpPr txBox="1"/>
          <p:nvPr>
            <p:custDataLst>
              <p:tags r:id="rId1"/>
            </p:custDataLst>
          </p:nvPr>
        </p:nvSpPr>
        <p:spPr>
          <a:xfrm>
            <a:off x="960676" y="2508386"/>
            <a:ext cx="275590" cy="1198880"/>
          </a:xfrm>
          <a:prstGeom prst="rect">
            <a:avLst/>
          </a:prstGeom>
          <a:noFill/>
        </p:spPr>
        <p:txBody>
          <a:bodyPr wrap="square" rtlCol="0">
            <a:noAutofit/>
          </a:bodyPr>
          <a:lstStyle/>
          <a:p>
            <a:pPr algn="ctr"/>
            <a:r>
              <a:rPr lang="zh-CN" altLang="en-US" sz="1400" b="1" dirty="0">
                <a:solidFill>
                  <a:prstClr val="black"/>
                </a:solidFill>
                <a:latin typeface="华文楷体" panose="02010600040101010101" pitchFamily="2" charset="-122"/>
                <a:ea typeface="华文楷体" panose="02010600040101010101" pitchFamily="2" charset="-122"/>
                <a:cs typeface="微软雅黑" panose="020B0503020204020204" charset="-122"/>
              </a:rPr>
              <a:t>模型误差</a:t>
            </a:r>
          </a:p>
        </p:txBody>
      </p:sp>
      <p:pic>
        <p:nvPicPr>
          <p:cNvPr id="52" name="图片 51" descr="upload_post_object_v2_1521047222">
            <a:extLst>
              <a:ext uri="{FF2B5EF4-FFF2-40B4-BE49-F238E27FC236}">
                <a16:creationId xmlns:a16="http://schemas.microsoft.com/office/drawing/2014/main" id="{559DFB4C-B72C-8FDF-6668-78EA1714F661}"/>
              </a:ext>
            </a:extLst>
          </p:cNvPr>
          <p:cNvPicPr>
            <a:picLocks noChangeAspect="1"/>
          </p:cNvPicPr>
          <p:nvPr/>
        </p:nvPicPr>
        <p:blipFill>
          <a:blip r:embed="rId5"/>
          <a:stretch>
            <a:fillRect/>
          </a:stretch>
        </p:blipFill>
        <p:spPr>
          <a:xfrm>
            <a:off x="1300201" y="2121445"/>
            <a:ext cx="2305948" cy="1798790"/>
          </a:xfrm>
          <a:prstGeom prst="rect">
            <a:avLst/>
          </a:prstGeom>
        </p:spPr>
      </p:pic>
      <p:cxnSp>
        <p:nvCxnSpPr>
          <p:cNvPr id="53" name="直接连接符 374">
            <a:extLst>
              <a:ext uri="{FF2B5EF4-FFF2-40B4-BE49-F238E27FC236}">
                <a16:creationId xmlns:a16="http://schemas.microsoft.com/office/drawing/2014/main" id="{649F1BDF-9DB1-9FFC-F9C5-2C801A0BCA35}"/>
              </a:ext>
            </a:extLst>
          </p:cNvPr>
          <p:cNvCxnSpPr/>
          <p:nvPr/>
        </p:nvCxnSpPr>
        <p:spPr>
          <a:xfrm flipH="1">
            <a:off x="5982471" y="3823213"/>
            <a:ext cx="1" cy="484303"/>
          </a:xfrm>
          <a:prstGeom prst="line">
            <a:avLst/>
          </a:prstGeom>
          <a:solidFill>
            <a:sysClr val="window" lastClr="FFFFFF"/>
          </a:solidFill>
          <a:ln w="12700" cap="flat" cmpd="sng" algn="ctr">
            <a:solidFill>
              <a:sysClr val="windowText" lastClr="000000">
                <a:lumMod val="75000"/>
                <a:lumOff val="25000"/>
              </a:sysClr>
            </a:solidFill>
            <a:prstDash val="solid"/>
            <a:miter lim="800000"/>
          </a:ln>
          <a:effectLst/>
        </p:spPr>
      </p:cxnSp>
      <p:sp>
        <p:nvSpPr>
          <p:cNvPr id="54" name="椭圆 356">
            <a:extLst>
              <a:ext uri="{FF2B5EF4-FFF2-40B4-BE49-F238E27FC236}">
                <a16:creationId xmlns:a16="http://schemas.microsoft.com/office/drawing/2014/main" id="{53295308-BA1C-EC9A-414F-B3242CEEC334}"/>
              </a:ext>
            </a:extLst>
          </p:cNvPr>
          <p:cNvSpPr/>
          <p:nvPr/>
        </p:nvSpPr>
        <p:spPr>
          <a:xfrm>
            <a:off x="5910471" y="4307516"/>
            <a:ext cx="144000" cy="144000"/>
          </a:xfrm>
          <a:prstGeom prst="ellipse">
            <a:avLst/>
          </a:prstGeom>
          <a:solidFill>
            <a:srgbClr val="E54C5E"/>
          </a:solidFill>
          <a:ln w="57150" cap="flat" cmpd="sng" algn="ctr">
            <a:solidFill>
              <a:srgbClr val="E54C5E">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lumMod val="75000"/>
                  <a:lumOff val="25000"/>
                </a:prstClr>
              </a:solidFill>
              <a:effectLst/>
              <a:uLnTx/>
              <a:uFillTx/>
              <a:latin typeface="Calibri"/>
              <a:ea typeface="宋体"/>
              <a:cs typeface="+mn-ea"/>
              <a:sym typeface="+mn-lt"/>
            </a:endParaRPr>
          </a:p>
        </p:txBody>
      </p:sp>
      <p:sp>
        <p:nvSpPr>
          <p:cNvPr id="55" name="矩形 308">
            <a:extLst>
              <a:ext uri="{FF2B5EF4-FFF2-40B4-BE49-F238E27FC236}">
                <a16:creationId xmlns:a16="http://schemas.microsoft.com/office/drawing/2014/main" id="{72B789F8-423C-2CCC-9110-9354E22D61CF}"/>
              </a:ext>
            </a:extLst>
          </p:cNvPr>
          <p:cNvSpPr/>
          <p:nvPr/>
        </p:nvSpPr>
        <p:spPr>
          <a:xfrm>
            <a:off x="4511480" y="2051020"/>
            <a:ext cx="3097196" cy="1974394"/>
          </a:xfrm>
          <a:prstGeom prst="rect">
            <a:avLst/>
          </a:prstGeom>
          <a:solidFill>
            <a:srgbClr val="DEF4FF"/>
          </a:solidFill>
          <a:ln w="12700" cap="flat" cmpd="sng" algn="ctr">
            <a:solidFill>
              <a:srgbClr val="E54C5E"/>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219393"/>
              </a:buClr>
              <a:buSzPct val="100000"/>
              <a:buFontTx/>
              <a:buNone/>
              <a:tabLst/>
              <a:defRPr/>
            </a:pPr>
            <a:endParaRPr kumimoji="0" lang="zh-CN" altLang="en-US" sz="1400" b="0" i="0" u="none" strike="noStrike" kern="0" cap="none" spc="0" normalizeH="0" baseline="0" noProof="0" dirty="0">
              <a:ln>
                <a:noFill/>
              </a:ln>
              <a:solidFill>
                <a:srgbClr val="000000"/>
              </a:solidFill>
              <a:effectLst/>
              <a:uLnTx/>
              <a:uFillTx/>
              <a:latin typeface="Calibri"/>
              <a:ea typeface="宋体"/>
              <a:cs typeface="+mn-ea"/>
              <a:sym typeface="+mn-lt"/>
            </a:endParaRPr>
          </a:p>
        </p:txBody>
      </p:sp>
      <p:sp>
        <p:nvSpPr>
          <p:cNvPr id="56" name="文本框 55">
            <a:extLst>
              <a:ext uri="{FF2B5EF4-FFF2-40B4-BE49-F238E27FC236}">
                <a16:creationId xmlns:a16="http://schemas.microsoft.com/office/drawing/2014/main" id="{199E185D-4D49-7298-457F-5DFC5F747ECA}"/>
              </a:ext>
            </a:extLst>
          </p:cNvPr>
          <p:cNvSpPr txBox="1"/>
          <p:nvPr/>
        </p:nvSpPr>
        <p:spPr>
          <a:xfrm>
            <a:off x="7152665" y="2613846"/>
            <a:ext cx="502060" cy="921967"/>
          </a:xfrm>
          <a:prstGeom prst="rect">
            <a:avLst/>
          </a:prstGeom>
          <a:noFill/>
        </p:spPr>
        <p:txBody>
          <a:bodyPr wrap="square" rtlCol="0">
            <a:noAutofit/>
          </a:bodyPr>
          <a:lstStyle/>
          <a:p>
            <a:pPr algn="ctr"/>
            <a:r>
              <a:rPr lang="zh-CN" altLang="en-US" sz="1400" b="1" dirty="0">
                <a:solidFill>
                  <a:prstClr val="black"/>
                </a:solidFill>
                <a:latin typeface="华文楷体" panose="02010600040101010101" pitchFamily="2" charset="-122"/>
                <a:ea typeface="华文楷体" panose="02010600040101010101" pitchFamily="2" charset="-122"/>
                <a:cs typeface="微软雅黑" panose="020B0503020204020204" charset="-122"/>
              </a:rPr>
              <a:t>数据量</a:t>
            </a:r>
          </a:p>
        </p:txBody>
      </p:sp>
      <p:sp>
        <p:nvSpPr>
          <p:cNvPr id="57" name="文本框 56">
            <a:extLst>
              <a:ext uri="{FF2B5EF4-FFF2-40B4-BE49-F238E27FC236}">
                <a16:creationId xmlns:a16="http://schemas.microsoft.com/office/drawing/2014/main" id="{BADDD40A-33CE-0813-A30A-DF91171172C7}"/>
              </a:ext>
            </a:extLst>
          </p:cNvPr>
          <p:cNvSpPr txBox="1"/>
          <p:nvPr>
            <p:custDataLst>
              <p:tags r:id="rId2"/>
            </p:custDataLst>
          </p:nvPr>
        </p:nvSpPr>
        <p:spPr>
          <a:xfrm>
            <a:off x="4561972" y="2517363"/>
            <a:ext cx="275590" cy="1198880"/>
          </a:xfrm>
          <a:prstGeom prst="rect">
            <a:avLst/>
          </a:prstGeom>
          <a:noFill/>
        </p:spPr>
        <p:txBody>
          <a:bodyPr wrap="square" rtlCol="0">
            <a:noAutofit/>
          </a:bodyPr>
          <a:lstStyle/>
          <a:p>
            <a:pPr algn="ctr"/>
            <a:r>
              <a:rPr lang="zh-CN" altLang="en-US" sz="1400" b="1" dirty="0">
                <a:solidFill>
                  <a:prstClr val="black"/>
                </a:solidFill>
                <a:latin typeface="华文楷体" panose="02010600040101010101" pitchFamily="2" charset="-122"/>
                <a:ea typeface="华文楷体" panose="02010600040101010101" pitchFamily="2" charset="-122"/>
                <a:cs typeface="微软雅黑" panose="020B0503020204020204" charset="-122"/>
              </a:rPr>
              <a:t>模型误差</a:t>
            </a:r>
          </a:p>
        </p:txBody>
      </p:sp>
      <p:pic>
        <p:nvPicPr>
          <p:cNvPr id="58" name="图片 57" descr="upload_post_object_v2_1091796486">
            <a:extLst>
              <a:ext uri="{FF2B5EF4-FFF2-40B4-BE49-F238E27FC236}">
                <a16:creationId xmlns:a16="http://schemas.microsoft.com/office/drawing/2014/main" id="{36A0E91B-5805-B6C5-0BD7-CBDDB96E534C}"/>
              </a:ext>
            </a:extLst>
          </p:cNvPr>
          <p:cNvPicPr>
            <a:picLocks noChangeAspect="1"/>
          </p:cNvPicPr>
          <p:nvPr/>
        </p:nvPicPr>
        <p:blipFill>
          <a:blip r:embed="rId6"/>
          <a:stretch>
            <a:fillRect/>
          </a:stretch>
        </p:blipFill>
        <p:spPr>
          <a:xfrm>
            <a:off x="4855591" y="2148911"/>
            <a:ext cx="2397759" cy="1768839"/>
          </a:xfrm>
          <a:prstGeom prst="rect">
            <a:avLst/>
          </a:prstGeom>
        </p:spPr>
      </p:pic>
      <p:cxnSp>
        <p:nvCxnSpPr>
          <p:cNvPr id="59" name="直接连接符 374">
            <a:extLst>
              <a:ext uri="{FF2B5EF4-FFF2-40B4-BE49-F238E27FC236}">
                <a16:creationId xmlns:a16="http://schemas.microsoft.com/office/drawing/2014/main" id="{82AD2C8D-C6EB-51F7-792C-905E595D5DCC}"/>
              </a:ext>
            </a:extLst>
          </p:cNvPr>
          <p:cNvCxnSpPr/>
          <p:nvPr/>
        </p:nvCxnSpPr>
        <p:spPr>
          <a:xfrm flipH="1">
            <a:off x="9631874" y="3810388"/>
            <a:ext cx="1" cy="484303"/>
          </a:xfrm>
          <a:prstGeom prst="line">
            <a:avLst/>
          </a:prstGeom>
          <a:solidFill>
            <a:sysClr val="window" lastClr="FFFFFF"/>
          </a:solidFill>
          <a:ln w="12700" cap="flat" cmpd="sng" algn="ctr">
            <a:solidFill>
              <a:sysClr val="windowText" lastClr="000000">
                <a:lumMod val="75000"/>
                <a:lumOff val="25000"/>
              </a:sysClr>
            </a:solidFill>
            <a:prstDash val="solid"/>
            <a:miter lim="800000"/>
          </a:ln>
          <a:effectLst/>
        </p:spPr>
      </p:cxnSp>
      <p:sp>
        <p:nvSpPr>
          <p:cNvPr id="60" name="椭圆 356">
            <a:extLst>
              <a:ext uri="{FF2B5EF4-FFF2-40B4-BE49-F238E27FC236}">
                <a16:creationId xmlns:a16="http://schemas.microsoft.com/office/drawing/2014/main" id="{00F093F9-042B-EED1-88D0-AF1EFEE21284}"/>
              </a:ext>
            </a:extLst>
          </p:cNvPr>
          <p:cNvSpPr/>
          <p:nvPr/>
        </p:nvSpPr>
        <p:spPr>
          <a:xfrm>
            <a:off x="9559874" y="4294691"/>
            <a:ext cx="144000" cy="144000"/>
          </a:xfrm>
          <a:prstGeom prst="ellipse">
            <a:avLst/>
          </a:prstGeom>
          <a:solidFill>
            <a:srgbClr val="E54C5E"/>
          </a:solidFill>
          <a:ln w="57150" cap="flat" cmpd="sng" algn="ctr">
            <a:solidFill>
              <a:srgbClr val="E54C5E">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lumMod val="75000"/>
                  <a:lumOff val="25000"/>
                </a:prstClr>
              </a:solidFill>
              <a:effectLst/>
              <a:uLnTx/>
              <a:uFillTx/>
              <a:latin typeface="Calibri"/>
              <a:ea typeface="宋体"/>
              <a:cs typeface="+mn-ea"/>
              <a:sym typeface="+mn-lt"/>
            </a:endParaRPr>
          </a:p>
        </p:txBody>
      </p:sp>
      <p:sp>
        <p:nvSpPr>
          <p:cNvPr id="61" name="矩形 308">
            <a:extLst>
              <a:ext uri="{FF2B5EF4-FFF2-40B4-BE49-F238E27FC236}">
                <a16:creationId xmlns:a16="http://schemas.microsoft.com/office/drawing/2014/main" id="{C06D59BD-2908-DC7F-01FE-CD0970320AC7}"/>
              </a:ext>
            </a:extLst>
          </p:cNvPr>
          <p:cNvSpPr/>
          <p:nvPr/>
        </p:nvSpPr>
        <p:spPr>
          <a:xfrm>
            <a:off x="8160883" y="2038195"/>
            <a:ext cx="3097196" cy="1974394"/>
          </a:xfrm>
          <a:prstGeom prst="rect">
            <a:avLst/>
          </a:prstGeom>
          <a:solidFill>
            <a:srgbClr val="DEF4FF"/>
          </a:solidFill>
          <a:ln w="12700" cap="flat" cmpd="sng" algn="ctr">
            <a:solidFill>
              <a:srgbClr val="E54C5E"/>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219393"/>
              </a:buClr>
              <a:buSzPct val="100000"/>
              <a:buFontTx/>
              <a:buNone/>
              <a:tabLst/>
              <a:defRPr/>
            </a:pPr>
            <a:endParaRPr kumimoji="0" lang="zh-CN" altLang="en-US" sz="1400" b="0" i="0" u="none" strike="noStrike" kern="0" cap="none" spc="0" normalizeH="0" baseline="0" noProof="0" dirty="0">
              <a:ln>
                <a:noFill/>
              </a:ln>
              <a:solidFill>
                <a:srgbClr val="000000"/>
              </a:solidFill>
              <a:effectLst/>
              <a:uLnTx/>
              <a:uFillTx/>
              <a:latin typeface="Calibri"/>
              <a:ea typeface="宋体"/>
              <a:cs typeface="+mn-ea"/>
              <a:sym typeface="+mn-lt"/>
            </a:endParaRPr>
          </a:p>
        </p:txBody>
      </p:sp>
      <p:sp>
        <p:nvSpPr>
          <p:cNvPr id="62" name="文本框 61">
            <a:extLst>
              <a:ext uri="{FF2B5EF4-FFF2-40B4-BE49-F238E27FC236}">
                <a16:creationId xmlns:a16="http://schemas.microsoft.com/office/drawing/2014/main" id="{359A080F-51C3-73FC-B57F-27E552A9196F}"/>
              </a:ext>
            </a:extLst>
          </p:cNvPr>
          <p:cNvSpPr txBox="1"/>
          <p:nvPr/>
        </p:nvSpPr>
        <p:spPr>
          <a:xfrm>
            <a:off x="10802068" y="2601021"/>
            <a:ext cx="502060" cy="921967"/>
          </a:xfrm>
          <a:prstGeom prst="rect">
            <a:avLst/>
          </a:prstGeom>
          <a:noFill/>
        </p:spPr>
        <p:txBody>
          <a:bodyPr wrap="square" rtlCol="0">
            <a:noAutofit/>
          </a:bodyPr>
          <a:lstStyle/>
          <a:p>
            <a:pPr algn="ctr"/>
            <a:r>
              <a:rPr lang="zh-CN" altLang="en-US" sz="1400" b="1" dirty="0">
                <a:solidFill>
                  <a:prstClr val="black"/>
                </a:solidFill>
                <a:latin typeface="华文楷体" panose="02010600040101010101" pitchFamily="2" charset="-122"/>
                <a:ea typeface="华文楷体" panose="02010600040101010101" pitchFamily="2" charset="-122"/>
                <a:cs typeface="微软雅黑" panose="020B0503020204020204" charset="-122"/>
              </a:rPr>
              <a:t>参数量</a:t>
            </a:r>
          </a:p>
        </p:txBody>
      </p:sp>
      <p:sp>
        <p:nvSpPr>
          <p:cNvPr id="63" name="文本框 62">
            <a:extLst>
              <a:ext uri="{FF2B5EF4-FFF2-40B4-BE49-F238E27FC236}">
                <a16:creationId xmlns:a16="http://schemas.microsoft.com/office/drawing/2014/main" id="{29BCCBCF-1B8B-EE80-BD09-736672486A37}"/>
              </a:ext>
            </a:extLst>
          </p:cNvPr>
          <p:cNvSpPr txBox="1"/>
          <p:nvPr>
            <p:custDataLst>
              <p:tags r:id="rId3"/>
            </p:custDataLst>
          </p:nvPr>
        </p:nvSpPr>
        <p:spPr>
          <a:xfrm>
            <a:off x="8211375" y="2504538"/>
            <a:ext cx="275590" cy="1198880"/>
          </a:xfrm>
          <a:prstGeom prst="rect">
            <a:avLst/>
          </a:prstGeom>
          <a:noFill/>
        </p:spPr>
        <p:txBody>
          <a:bodyPr wrap="square" rtlCol="0">
            <a:noAutofit/>
          </a:bodyPr>
          <a:lstStyle/>
          <a:p>
            <a:pPr algn="ctr"/>
            <a:r>
              <a:rPr lang="zh-CN" altLang="en-US" sz="1400" b="1" dirty="0">
                <a:solidFill>
                  <a:prstClr val="black"/>
                </a:solidFill>
                <a:latin typeface="华文楷体" panose="02010600040101010101" pitchFamily="2" charset="-122"/>
                <a:ea typeface="华文楷体" panose="02010600040101010101" pitchFamily="2" charset="-122"/>
                <a:cs typeface="微软雅黑" panose="020B0503020204020204" charset="-122"/>
              </a:rPr>
              <a:t>模型误差</a:t>
            </a:r>
          </a:p>
        </p:txBody>
      </p:sp>
      <p:pic>
        <p:nvPicPr>
          <p:cNvPr id="64" name="图片 63" descr="upload_post_object_v2_3637475459">
            <a:extLst>
              <a:ext uri="{FF2B5EF4-FFF2-40B4-BE49-F238E27FC236}">
                <a16:creationId xmlns:a16="http://schemas.microsoft.com/office/drawing/2014/main" id="{79EEC8DB-2CD9-A536-0D38-4EC3E9227434}"/>
              </a:ext>
            </a:extLst>
          </p:cNvPr>
          <p:cNvPicPr>
            <a:picLocks noChangeAspect="1"/>
          </p:cNvPicPr>
          <p:nvPr/>
        </p:nvPicPr>
        <p:blipFill>
          <a:blip r:embed="rId7"/>
          <a:stretch>
            <a:fillRect/>
          </a:stretch>
        </p:blipFill>
        <p:spPr>
          <a:xfrm>
            <a:off x="8563865" y="2103598"/>
            <a:ext cx="2395449" cy="1802219"/>
          </a:xfrm>
          <a:prstGeom prst="rect">
            <a:avLst/>
          </a:prstGeom>
        </p:spPr>
      </p:pic>
      <p:sp>
        <p:nvSpPr>
          <p:cNvPr id="65" name="文本框 64">
            <a:extLst>
              <a:ext uri="{FF2B5EF4-FFF2-40B4-BE49-F238E27FC236}">
                <a16:creationId xmlns:a16="http://schemas.microsoft.com/office/drawing/2014/main" id="{6CA0B9B2-1EE2-9F81-2824-F45C264A4FE1}"/>
              </a:ext>
            </a:extLst>
          </p:cNvPr>
          <p:cNvSpPr txBox="1"/>
          <p:nvPr/>
        </p:nvSpPr>
        <p:spPr>
          <a:xfrm>
            <a:off x="524107" y="5497551"/>
            <a:ext cx="2096430" cy="400110"/>
          </a:xfrm>
          <a:prstGeom prst="rect">
            <a:avLst/>
          </a:prstGeom>
          <a:noFill/>
        </p:spPr>
        <p:txBody>
          <a:bodyPr wrap="square" rtlCol="0">
            <a:spAutoFit/>
          </a:bodyPr>
          <a:lstStyle/>
          <a:p>
            <a:pPr algn="l"/>
            <a:r>
              <a:rPr kumimoji="1" lang="en-US" altLang="zh-CN" sz="2000" dirty="0" err="1"/>
              <a:t>OpenAI</a:t>
            </a:r>
            <a:r>
              <a:rPr kumimoji="1" lang="en-US" altLang="zh-CN" sz="2000" dirty="0"/>
              <a:t>, 2020</a:t>
            </a:r>
            <a:endParaRPr kumimoji="1" lang="zh-CN" altLang="en-US" sz="2000" dirty="0"/>
          </a:p>
        </p:txBody>
      </p:sp>
      <p:sp>
        <p:nvSpPr>
          <p:cNvPr id="66" name="文本框 65">
            <a:extLst>
              <a:ext uri="{FF2B5EF4-FFF2-40B4-BE49-F238E27FC236}">
                <a16:creationId xmlns:a16="http://schemas.microsoft.com/office/drawing/2014/main" id="{4A452B79-98CE-1677-961F-F5B5187DF004}"/>
              </a:ext>
            </a:extLst>
          </p:cNvPr>
          <p:cNvSpPr txBox="1"/>
          <p:nvPr/>
        </p:nvSpPr>
        <p:spPr>
          <a:xfrm>
            <a:off x="4699767" y="5024179"/>
            <a:ext cx="6781351" cy="769441"/>
          </a:xfrm>
          <a:prstGeom prst="rect">
            <a:avLst/>
          </a:prstGeom>
          <a:noFill/>
        </p:spPr>
        <p:txBody>
          <a:bodyPr wrap="square" rtlCol="0">
            <a:spAutoFit/>
          </a:bodyPr>
          <a:lstStyle/>
          <a:p>
            <a:pPr algn="l"/>
            <a:r>
              <a:rPr kumimoji="1" lang="zh-CN" altLang="en-US" sz="4400" b="1" dirty="0">
                <a:solidFill>
                  <a:schemeClr val="tx2"/>
                </a:solidFill>
              </a:rPr>
              <a:t>投不投？</a:t>
            </a:r>
          </a:p>
        </p:txBody>
      </p:sp>
      <p:sp>
        <p:nvSpPr>
          <p:cNvPr id="3" name="灯片编号占位符 7">
            <a:extLst>
              <a:ext uri="{FF2B5EF4-FFF2-40B4-BE49-F238E27FC236}">
                <a16:creationId xmlns:a16="http://schemas.microsoft.com/office/drawing/2014/main" id="{44824810-AEF8-635A-CC13-C7B2EF34EAB2}"/>
              </a:ext>
            </a:extLst>
          </p:cNvPr>
          <p:cNvSpPr>
            <a:spLocks noGrp="1"/>
          </p:cNvSpPr>
          <p:nvPr>
            <p:ph type="sldNum" sz="quarter" idx="12"/>
          </p:nvPr>
        </p:nvSpPr>
        <p:spPr>
          <a:xfrm>
            <a:off x="11779008" y="6318000"/>
            <a:ext cx="952460" cy="540000"/>
          </a:xfrm>
        </p:spPr>
        <p:txBody>
          <a:bodyPr/>
          <a:lstStyle/>
          <a:p>
            <a:fld id="{45EA8EEB-5240-4B58-9071-61F7F3671536}" type="slidenum">
              <a:rPr lang="zh-CN" altLang="en-US" smtClean="0"/>
              <a:t>72</a:t>
            </a:fld>
            <a:endParaRPr lang="zh-CN" altLang="en-US"/>
          </a:p>
        </p:txBody>
      </p:sp>
    </p:spTree>
    <p:extLst>
      <p:ext uri="{BB962C8B-B14F-4D97-AF65-F5344CB8AC3E}">
        <p14:creationId xmlns:p14="http://schemas.microsoft.com/office/powerpoint/2010/main" val="134402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linds(horizontal)">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ECA88-C541-DCEF-C75E-5E0C16371C96}"/>
              </a:ext>
            </a:extLst>
          </p:cNvPr>
          <p:cNvSpPr>
            <a:spLocks noGrp="1"/>
          </p:cNvSpPr>
          <p:nvPr>
            <p:ph type="title"/>
          </p:nvPr>
        </p:nvSpPr>
        <p:spPr/>
        <p:txBody>
          <a:bodyPr/>
          <a:lstStyle/>
          <a:p>
            <a:r>
              <a:rPr lang="zh-CN" altLang="en-US" dirty="0"/>
              <a:t>情感神经元</a:t>
            </a:r>
          </a:p>
        </p:txBody>
      </p:sp>
      <p:sp>
        <p:nvSpPr>
          <p:cNvPr id="3" name="AutoShape 2" descr="Graph of labelled training examples">
            <a:extLst>
              <a:ext uri="{FF2B5EF4-FFF2-40B4-BE49-F238E27FC236}">
                <a16:creationId xmlns:a16="http://schemas.microsoft.com/office/drawing/2014/main" id="{0E92D726-908B-927E-4520-5D3552A726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3E3F38E8-679C-3E11-8D82-C6502C8385A2}"/>
              </a:ext>
            </a:extLst>
          </p:cNvPr>
          <p:cNvPicPr>
            <a:picLocks noChangeAspect="1"/>
          </p:cNvPicPr>
          <p:nvPr/>
        </p:nvPicPr>
        <p:blipFill>
          <a:blip r:embed="rId2"/>
          <a:stretch>
            <a:fillRect/>
          </a:stretch>
        </p:blipFill>
        <p:spPr>
          <a:xfrm>
            <a:off x="381242" y="689894"/>
            <a:ext cx="6323992" cy="5658057"/>
          </a:xfrm>
          <a:prstGeom prst="rect">
            <a:avLst/>
          </a:prstGeom>
        </p:spPr>
      </p:pic>
      <p:sp>
        <p:nvSpPr>
          <p:cNvPr id="5" name="文本框 4">
            <a:extLst>
              <a:ext uri="{FF2B5EF4-FFF2-40B4-BE49-F238E27FC236}">
                <a16:creationId xmlns:a16="http://schemas.microsoft.com/office/drawing/2014/main" id="{CBA5D101-2415-8FBB-0C5A-6C57A5A27D74}"/>
              </a:ext>
            </a:extLst>
          </p:cNvPr>
          <p:cNvSpPr txBox="1"/>
          <p:nvPr/>
        </p:nvSpPr>
        <p:spPr>
          <a:xfrm>
            <a:off x="9740348" y="5408159"/>
            <a:ext cx="1796984" cy="400110"/>
          </a:xfrm>
          <a:prstGeom prst="rect">
            <a:avLst/>
          </a:prstGeom>
          <a:noFill/>
        </p:spPr>
        <p:txBody>
          <a:bodyPr wrap="square" rtlCol="0">
            <a:spAutoFit/>
          </a:bodyPr>
          <a:lstStyle/>
          <a:p>
            <a:pPr algn="l"/>
            <a:r>
              <a:rPr lang="en-US" altLang="zh-CN" sz="2000" dirty="0"/>
              <a:t>OpenAI 2017</a:t>
            </a:r>
            <a:endParaRPr lang="zh-CN" altLang="en-US" sz="2000" dirty="0"/>
          </a:p>
        </p:txBody>
      </p:sp>
      <p:sp>
        <p:nvSpPr>
          <p:cNvPr id="6" name="文本框 5">
            <a:extLst>
              <a:ext uri="{FF2B5EF4-FFF2-40B4-BE49-F238E27FC236}">
                <a16:creationId xmlns:a16="http://schemas.microsoft.com/office/drawing/2014/main" id="{9436E150-F3C0-794F-8FC8-7EB1CA90761A}"/>
              </a:ext>
            </a:extLst>
          </p:cNvPr>
          <p:cNvSpPr txBox="1"/>
          <p:nvPr/>
        </p:nvSpPr>
        <p:spPr>
          <a:xfrm>
            <a:off x="8658381" y="2891879"/>
            <a:ext cx="2547280" cy="769441"/>
          </a:xfrm>
          <a:prstGeom prst="rect">
            <a:avLst/>
          </a:prstGeom>
          <a:noFill/>
        </p:spPr>
        <p:txBody>
          <a:bodyPr wrap="square" rtlCol="0">
            <a:spAutoFit/>
          </a:bodyPr>
          <a:lstStyle/>
          <a:p>
            <a:pPr algn="l"/>
            <a:r>
              <a:rPr kumimoji="1" lang="zh-CN" altLang="en-US" sz="4400" b="1" dirty="0">
                <a:solidFill>
                  <a:schemeClr val="tx2"/>
                </a:solidFill>
              </a:rPr>
              <a:t>投不投？</a:t>
            </a:r>
            <a:endParaRPr kumimoji="1" lang="en-US" altLang="zh-CN" sz="4400" b="1" dirty="0">
              <a:solidFill>
                <a:schemeClr val="tx2"/>
              </a:solidFill>
            </a:endParaRPr>
          </a:p>
        </p:txBody>
      </p:sp>
      <p:sp>
        <p:nvSpPr>
          <p:cNvPr id="7" name="文本框 6">
            <a:extLst>
              <a:ext uri="{FF2B5EF4-FFF2-40B4-BE49-F238E27FC236}">
                <a16:creationId xmlns:a16="http://schemas.microsoft.com/office/drawing/2014/main" id="{9688FB30-F879-12FC-30AB-218F1043B0EA}"/>
              </a:ext>
            </a:extLst>
          </p:cNvPr>
          <p:cNvSpPr txBox="1"/>
          <p:nvPr/>
        </p:nvSpPr>
        <p:spPr>
          <a:xfrm>
            <a:off x="8439742" y="4005062"/>
            <a:ext cx="3328190" cy="769441"/>
          </a:xfrm>
          <a:prstGeom prst="rect">
            <a:avLst/>
          </a:prstGeom>
          <a:noFill/>
        </p:spPr>
        <p:txBody>
          <a:bodyPr wrap="square" rtlCol="0">
            <a:spAutoFit/>
          </a:bodyPr>
          <a:lstStyle/>
          <a:p>
            <a:pPr algn="l"/>
            <a:r>
              <a:rPr kumimoji="1" lang="zh-CN" altLang="en-US" sz="4400" b="1" dirty="0">
                <a:solidFill>
                  <a:schemeClr val="tx2"/>
                </a:solidFill>
              </a:rPr>
              <a:t>价值投资？</a:t>
            </a:r>
            <a:endParaRPr kumimoji="1" lang="en-US" altLang="zh-CN" sz="4400" b="1" dirty="0">
              <a:solidFill>
                <a:schemeClr val="tx2"/>
              </a:solidFill>
            </a:endParaRPr>
          </a:p>
        </p:txBody>
      </p:sp>
      <p:sp>
        <p:nvSpPr>
          <p:cNvPr id="8" name="灯片编号占位符 7">
            <a:extLst>
              <a:ext uri="{FF2B5EF4-FFF2-40B4-BE49-F238E27FC236}">
                <a16:creationId xmlns:a16="http://schemas.microsoft.com/office/drawing/2014/main" id="{DB76E662-F3C0-EACE-96A2-D8FF02B52F63}"/>
              </a:ext>
            </a:extLst>
          </p:cNvPr>
          <p:cNvSpPr>
            <a:spLocks noGrp="1"/>
          </p:cNvSpPr>
          <p:nvPr>
            <p:ph type="sldNum" sz="quarter" idx="12"/>
          </p:nvPr>
        </p:nvSpPr>
        <p:spPr>
          <a:xfrm>
            <a:off x="11779008" y="6318000"/>
            <a:ext cx="952460" cy="540000"/>
          </a:xfrm>
        </p:spPr>
        <p:txBody>
          <a:bodyPr/>
          <a:lstStyle/>
          <a:p>
            <a:fld id="{45EA8EEB-5240-4B58-9071-61F7F3671536}" type="slidenum">
              <a:rPr lang="zh-CN" altLang="en-US" smtClean="0"/>
              <a:t>73</a:t>
            </a:fld>
            <a:endParaRPr lang="zh-CN" altLang="en-US"/>
          </a:p>
        </p:txBody>
      </p:sp>
    </p:spTree>
    <p:extLst>
      <p:ext uri="{BB962C8B-B14F-4D97-AF65-F5344CB8AC3E}">
        <p14:creationId xmlns:p14="http://schemas.microsoft.com/office/powerpoint/2010/main" val="373415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3A0FF-C625-11D7-B547-88F716E886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E50407C-BD01-D790-C09B-D2337D4B25E1}"/>
              </a:ext>
            </a:extLst>
          </p:cNvPr>
          <p:cNvSpPr>
            <a:spLocks noGrp="1"/>
          </p:cNvSpPr>
          <p:nvPr>
            <p:ph type="title"/>
          </p:nvPr>
        </p:nvSpPr>
        <p:spPr/>
        <p:txBody>
          <a:bodyPr/>
          <a:lstStyle/>
          <a:p>
            <a:r>
              <a:rPr lang="zh-CN" altLang="en-US" dirty="0"/>
              <a:t>科学性和可解释性</a:t>
            </a:r>
            <a:endParaRPr lang="en-US" dirty="0"/>
          </a:p>
        </p:txBody>
      </p:sp>
      <p:sp>
        <p:nvSpPr>
          <p:cNvPr id="8" name="灯片编号占位符 7">
            <a:extLst>
              <a:ext uri="{FF2B5EF4-FFF2-40B4-BE49-F238E27FC236}">
                <a16:creationId xmlns:a16="http://schemas.microsoft.com/office/drawing/2014/main" id="{8711058C-CC8F-D24C-6652-BDDA1ED0F693}"/>
              </a:ext>
            </a:extLst>
          </p:cNvPr>
          <p:cNvSpPr>
            <a:spLocks noGrp="1"/>
          </p:cNvSpPr>
          <p:nvPr>
            <p:ph type="sldNum" sz="quarter" idx="12"/>
          </p:nvPr>
        </p:nvSpPr>
        <p:spPr/>
        <p:txBody>
          <a:bodyPr/>
          <a:lstStyle/>
          <a:p>
            <a:fld id="{45EA8EEB-5240-4B58-9071-61F7F3671536}" type="slidenum">
              <a:rPr lang="zh-CN" altLang="en-US" smtClean="0"/>
              <a:t>74</a:t>
            </a:fld>
            <a:endParaRPr lang="zh-CN" altLang="en-US"/>
          </a:p>
        </p:txBody>
      </p:sp>
      <p:sp>
        <p:nvSpPr>
          <p:cNvPr id="5" name="文本占位符 2">
            <a:extLst>
              <a:ext uri="{FF2B5EF4-FFF2-40B4-BE49-F238E27FC236}">
                <a16:creationId xmlns:a16="http://schemas.microsoft.com/office/drawing/2014/main" id="{6AFBD926-C8BC-CB28-22D9-3C48AEA74CDA}"/>
              </a:ext>
            </a:extLst>
          </p:cNvPr>
          <p:cNvSpPr txBox="1">
            <a:spLocks/>
          </p:cNvSpPr>
          <p:nvPr/>
        </p:nvSpPr>
        <p:spPr>
          <a:xfrm>
            <a:off x="381242" y="761979"/>
            <a:ext cx="11174412" cy="4765675"/>
          </a:xfrm>
          <a:prstGeom prst="rect">
            <a:avLst/>
          </a:prstGeom>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zh-CN" altLang="en-US" dirty="0"/>
              <a:t>何恺明（</a:t>
            </a:r>
            <a:r>
              <a:rPr lang="en-US" altLang="zh-CN" dirty="0"/>
              <a:t>2024</a:t>
            </a:r>
            <a:r>
              <a:rPr lang="zh-CN" altLang="en-US" dirty="0"/>
              <a:t>）：“可解释性是一个非常好的属性，我真心鼓励大家去追求它。但另一方面，我们需要认识到，我们系统的成功大部分也是基于实证来推动或验证的。”</a:t>
            </a:r>
          </a:p>
        </p:txBody>
      </p:sp>
      <p:pic>
        <p:nvPicPr>
          <p:cNvPr id="6" name="图片 5">
            <a:extLst>
              <a:ext uri="{FF2B5EF4-FFF2-40B4-BE49-F238E27FC236}">
                <a16:creationId xmlns:a16="http://schemas.microsoft.com/office/drawing/2014/main" id="{5A054CAB-A8D3-E307-208D-E39F4B863AA4}"/>
              </a:ext>
            </a:extLst>
          </p:cNvPr>
          <p:cNvPicPr>
            <a:picLocks noChangeAspect="1"/>
          </p:cNvPicPr>
          <p:nvPr/>
        </p:nvPicPr>
        <p:blipFill>
          <a:blip r:embed="rId4"/>
          <a:stretch>
            <a:fillRect/>
          </a:stretch>
        </p:blipFill>
        <p:spPr>
          <a:xfrm>
            <a:off x="3194052" y="2337050"/>
            <a:ext cx="5906079" cy="3701143"/>
          </a:xfrm>
          <a:prstGeom prst="rect">
            <a:avLst/>
          </a:prstGeom>
        </p:spPr>
      </p:pic>
    </p:spTree>
    <p:extLst>
      <p:ext uri="{BB962C8B-B14F-4D97-AF65-F5344CB8AC3E}">
        <p14:creationId xmlns:p14="http://schemas.microsoft.com/office/powerpoint/2010/main" val="1840945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144854-39D5-5321-462E-C527DE30A75A}"/>
              </a:ext>
            </a:extLst>
          </p:cNvPr>
          <p:cNvSpPr>
            <a:spLocks noGrp="1"/>
          </p:cNvSpPr>
          <p:nvPr>
            <p:ph type="title"/>
          </p:nvPr>
        </p:nvSpPr>
        <p:spPr/>
        <p:txBody>
          <a:bodyPr/>
          <a:lstStyle/>
          <a:p>
            <a:r>
              <a:rPr lang="zh-CN" altLang="en-US" dirty="0"/>
              <a:t>科学性和可解释性</a:t>
            </a:r>
          </a:p>
        </p:txBody>
      </p:sp>
      <p:sp>
        <p:nvSpPr>
          <p:cNvPr id="10" name="灯片编号占位符 9">
            <a:extLst>
              <a:ext uri="{FF2B5EF4-FFF2-40B4-BE49-F238E27FC236}">
                <a16:creationId xmlns:a16="http://schemas.microsoft.com/office/drawing/2014/main" id="{8404C6AD-6D36-26EA-6CE5-EF8F05FB785F}"/>
              </a:ext>
            </a:extLst>
          </p:cNvPr>
          <p:cNvSpPr>
            <a:spLocks noGrp="1"/>
          </p:cNvSpPr>
          <p:nvPr>
            <p:ph type="sldNum" sz="quarter" idx="12"/>
          </p:nvPr>
        </p:nvSpPr>
        <p:spPr/>
        <p:txBody>
          <a:bodyPr/>
          <a:lstStyle/>
          <a:p>
            <a:fld id="{66E0AC87-F9B6-4F7A-AB3A-6863E2A5800B}" type="slidenum">
              <a:rPr lang="zh-CN" altLang="en-US" smtClean="0"/>
              <a:pPr/>
              <a:t>75</a:t>
            </a:fld>
            <a:endParaRPr lang="zh-CN" altLang="en-US"/>
          </a:p>
        </p:txBody>
      </p:sp>
      <p:sp>
        <p:nvSpPr>
          <p:cNvPr id="3" name="文本占位符 2">
            <a:extLst>
              <a:ext uri="{FF2B5EF4-FFF2-40B4-BE49-F238E27FC236}">
                <a16:creationId xmlns:a16="http://schemas.microsoft.com/office/drawing/2014/main" id="{D3C4DA9E-F434-250C-3EDC-8C01EC8E6FE8}"/>
              </a:ext>
            </a:extLst>
          </p:cNvPr>
          <p:cNvSpPr>
            <a:spLocks noGrp="1"/>
          </p:cNvSpPr>
          <p:nvPr>
            <p:ph type="body" sz="quarter" idx="4294967295"/>
          </p:nvPr>
        </p:nvSpPr>
        <p:spPr>
          <a:xfrm>
            <a:off x="0" y="901700"/>
            <a:ext cx="11174413" cy="5224463"/>
          </a:xfrm>
        </p:spPr>
        <p:txBody>
          <a:bodyPr>
            <a:normAutofit/>
          </a:bodyPr>
          <a:lstStyle/>
          <a:p>
            <a:r>
              <a:rPr lang="zh-CN" altLang="en-US" dirty="0"/>
              <a:t>可解释性是一个重要的问题</a:t>
            </a:r>
            <a:endParaRPr lang="en-US" altLang="zh-CN" dirty="0"/>
          </a:p>
          <a:p>
            <a:r>
              <a:rPr lang="en-US" altLang="zh-CN" dirty="0"/>
              <a:t>Scaling law</a:t>
            </a:r>
          </a:p>
          <a:p>
            <a:pPr lvl="1"/>
            <a:r>
              <a:rPr lang="zh-CN" altLang="en-US" dirty="0"/>
              <a:t>目前不可解释</a:t>
            </a:r>
            <a:endParaRPr lang="en-US" altLang="zh-CN" dirty="0"/>
          </a:p>
          <a:p>
            <a:pPr lvl="1"/>
            <a:r>
              <a:rPr lang="zh-CN" altLang="en-US" dirty="0"/>
              <a:t>经验规律</a:t>
            </a:r>
            <a:endParaRPr lang="en-US" altLang="zh-CN" dirty="0"/>
          </a:p>
          <a:p>
            <a:pPr lvl="1"/>
            <a:r>
              <a:rPr lang="zh-CN" altLang="en-US" dirty="0"/>
              <a:t>有指导作用</a:t>
            </a:r>
            <a:endParaRPr lang="en-US" altLang="zh-CN" dirty="0"/>
          </a:p>
          <a:p>
            <a:r>
              <a:rPr lang="zh-CN" altLang="en-US" dirty="0"/>
              <a:t>科学性</a:t>
            </a:r>
            <a:endParaRPr lang="en-US" altLang="zh-CN" dirty="0"/>
          </a:p>
          <a:p>
            <a:pPr lvl="1"/>
            <a:r>
              <a:rPr lang="zh-CN" altLang="en-US" dirty="0"/>
              <a:t>不一定需要可解释</a:t>
            </a:r>
            <a:endParaRPr lang="en-US" altLang="zh-CN" dirty="0"/>
          </a:p>
          <a:p>
            <a:pPr lvl="1"/>
            <a:r>
              <a:rPr lang="zh-CN" altLang="en-US" dirty="0"/>
              <a:t>控制变量经验规律</a:t>
            </a:r>
            <a:endParaRPr lang="en-US" altLang="zh-CN" dirty="0"/>
          </a:p>
          <a:p>
            <a:pPr lvl="1"/>
            <a:r>
              <a:rPr lang="zh-CN" altLang="en-US" dirty="0"/>
              <a:t>严格的逻辑</a:t>
            </a:r>
            <a:endParaRPr lang="en-US" altLang="zh-CN" dirty="0"/>
          </a:p>
          <a:p>
            <a:pPr lvl="1"/>
            <a:r>
              <a:rPr lang="zh-CN" altLang="en-US" dirty="0"/>
              <a:t>指导理论和实践</a:t>
            </a:r>
            <a:endParaRPr lang="en-US" altLang="zh-CN" dirty="0"/>
          </a:p>
          <a:p>
            <a:pPr marL="0" indent="0">
              <a:buNone/>
            </a:pPr>
            <a:endParaRPr lang="zh-CN" altLang="en-US" dirty="0"/>
          </a:p>
        </p:txBody>
      </p:sp>
      <p:pic>
        <p:nvPicPr>
          <p:cNvPr id="2050" name="Picture 2">
            <a:extLst>
              <a:ext uri="{FF2B5EF4-FFF2-40B4-BE49-F238E27FC236}">
                <a16:creationId xmlns:a16="http://schemas.microsoft.com/office/drawing/2014/main" id="{F1181224-749E-523E-08EA-E27EAA8A2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839" y="3508772"/>
            <a:ext cx="2598613" cy="195217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18928F6-AD75-91C4-B0B7-6FE5CEBD7152}"/>
              </a:ext>
            </a:extLst>
          </p:cNvPr>
          <p:cNvSpPr txBox="1"/>
          <p:nvPr/>
        </p:nvSpPr>
        <p:spPr>
          <a:xfrm>
            <a:off x="3487005" y="5519001"/>
            <a:ext cx="3094035" cy="646331"/>
          </a:xfrm>
          <a:prstGeom prst="rect">
            <a:avLst/>
          </a:prstGeom>
          <a:noFill/>
        </p:spPr>
        <p:txBody>
          <a:bodyPr wrap="square">
            <a:spAutoFit/>
          </a:bodyPr>
          <a:lstStyle/>
          <a:p>
            <a:pPr algn="ctr"/>
            <a:r>
              <a:rPr lang="zh-CN" altLang="en-US" b="1" i="0" dirty="0">
                <a:effectLst/>
                <a:latin typeface="宋体" panose="02010600030101010101" pitchFamily="2" charset="-122"/>
                <a:ea typeface="宋体" panose="02010600030101010101" pitchFamily="2" charset="-122"/>
              </a:rPr>
              <a:t>第谷 </a:t>
            </a:r>
            <a:endParaRPr lang="en-US" altLang="zh-CN" b="1" i="0" dirty="0">
              <a:effectLst/>
              <a:latin typeface="宋体" panose="02010600030101010101" pitchFamily="2" charset="-122"/>
              <a:ea typeface="宋体" panose="02010600030101010101" pitchFamily="2" charset="-122"/>
            </a:endParaRPr>
          </a:p>
          <a:p>
            <a:pPr algn="ctr"/>
            <a:r>
              <a:rPr lang="en-US" altLang="zh-CN" b="0" i="0" dirty="0">
                <a:effectLst/>
                <a:latin typeface="PingFang SC"/>
              </a:rPr>
              <a:t>Tycho Brahe,1546-1601</a:t>
            </a:r>
            <a:endParaRPr lang="zh-CN" altLang="en-US" dirty="0"/>
          </a:p>
        </p:txBody>
      </p:sp>
      <p:sp>
        <p:nvSpPr>
          <p:cNvPr id="7" name="文本框 6">
            <a:extLst>
              <a:ext uri="{FF2B5EF4-FFF2-40B4-BE49-F238E27FC236}">
                <a16:creationId xmlns:a16="http://schemas.microsoft.com/office/drawing/2014/main" id="{FE8D9503-80D9-2B85-A523-DBAAABBE765A}"/>
              </a:ext>
            </a:extLst>
          </p:cNvPr>
          <p:cNvSpPr txBox="1"/>
          <p:nvPr/>
        </p:nvSpPr>
        <p:spPr>
          <a:xfrm>
            <a:off x="6273443" y="5538540"/>
            <a:ext cx="2879376" cy="646331"/>
          </a:xfrm>
          <a:prstGeom prst="rect">
            <a:avLst/>
          </a:prstGeom>
          <a:noFill/>
        </p:spPr>
        <p:txBody>
          <a:bodyPr wrap="square">
            <a:spAutoFit/>
          </a:bodyPr>
          <a:lstStyle/>
          <a:p>
            <a:pPr algn="ctr"/>
            <a:r>
              <a:rPr lang="zh-CN" altLang="en-US" b="1" i="0" dirty="0">
                <a:effectLst/>
                <a:latin typeface="宋体" panose="02010600030101010101" pitchFamily="2" charset="-122"/>
                <a:ea typeface="宋体" panose="02010600030101010101" pitchFamily="2" charset="-122"/>
              </a:rPr>
              <a:t>开普勒</a:t>
            </a:r>
            <a:endParaRPr lang="en-US" altLang="zh-CN" b="1" i="0" dirty="0">
              <a:effectLst/>
              <a:latin typeface="宋体" panose="02010600030101010101" pitchFamily="2" charset="-122"/>
              <a:ea typeface="宋体" panose="02010600030101010101" pitchFamily="2" charset="-122"/>
            </a:endParaRPr>
          </a:p>
          <a:p>
            <a:pPr algn="ctr"/>
            <a:r>
              <a:rPr lang="en-US" altLang="zh-CN" b="0" i="0" dirty="0" err="1">
                <a:effectLst/>
                <a:latin typeface="PingFang SC"/>
              </a:rPr>
              <a:t>Johsnnes</a:t>
            </a:r>
            <a:r>
              <a:rPr lang="en-US" altLang="zh-CN" b="0" i="0" dirty="0">
                <a:effectLst/>
                <a:latin typeface="PingFang SC"/>
              </a:rPr>
              <a:t> Kepler, 1571-1630</a:t>
            </a:r>
            <a:endParaRPr lang="zh-CN" altLang="en-US" dirty="0"/>
          </a:p>
        </p:txBody>
      </p:sp>
      <p:pic>
        <p:nvPicPr>
          <p:cNvPr id="2052" name="Picture 4">
            <a:extLst>
              <a:ext uri="{FF2B5EF4-FFF2-40B4-BE49-F238E27FC236}">
                <a16:creationId xmlns:a16="http://schemas.microsoft.com/office/drawing/2014/main" id="{2251417D-0EE5-372A-B204-2256964853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6074" y="3508772"/>
            <a:ext cx="2010229" cy="2010229"/>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7FCC42A7-90CC-1C1F-6C39-A70AE9DBEFAF}"/>
              </a:ext>
            </a:extLst>
          </p:cNvPr>
          <p:cNvPicPr>
            <a:picLocks noChangeAspect="1"/>
          </p:cNvPicPr>
          <p:nvPr/>
        </p:nvPicPr>
        <p:blipFill>
          <a:blip r:embed="rId4"/>
          <a:stretch>
            <a:fillRect/>
          </a:stretch>
        </p:blipFill>
        <p:spPr>
          <a:xfrm>
            <a:off x="9078925" y="3508772"/>
            <a:ext cx="2721851" cy="2010230"/>
          </a:xfrm>
          <a:prstGeom prst="rect">
            <a:avLst/>
          </a:prstGeom>
        </p:spPr>
      </p:pic>
      <p:sp>
        <p:nvSpPr>
          <p:cNvPr id="11" name="文本框 10">
            <a:extLst>
              <a:ext uri="{FF2B5EF4-FFF2-40B4-BE49-F238E27FC236}">
                <a16:creationId xmlns:a16="http://schemas.microsoft.com/office/drawing/2014/main" id="{20798B36-62D1-5E2A-9F73-9527C7EFDC3A}"/>
              </a:ext>
            </a:extLst>
          </p:cNvPr>
          <p:cNvSpPr txBox="1"/>
          <p:nvPr/>
        </p:nvSpPr>
        <p:spPr>
          <a:xfrm>
            <a:off x="8898287" y="5543564"/>
            <a:ext cx="3024473" cy="646331"/>
          </a:xfrm>
          <a:prstGeom prst="rect">
            <a:avLst/>
          </a:prstGeom>
          <a:noFill/>
        </p:spPr>
        <p:txBody>
          <a:bodyPr wrap="square">
            <a:spAutoFit/>
          </a:bodyPr>
          <a:lstStyle/>
          <a:p>
            <a:pPr algn="ctr"/>
            <a:r>
              <a:rPr lang="zh-CN" altLang="en-US" dirty="0"/>
              <a:t>牛顿</a:t>
            </a:r>
            <a:endParaRPr lang="en-US" altLang="zh-CN" dirty="0"/>
          </a:p>
          <a:p>
            <a:pPr algn="ctr"/>
            <a:r>
              <a:rPr lang="en-US" altLang="zh-CN" dirty="0"/>
              <a:t>Isaac Newton</a:t>
            </a:r>
            <a:r>
              <a:rPr lang="zh-CN" altLang="en-US" dirty="0"/>
              <a:t>，</a:t>
            </a:r>
            <a:r>
              <a:rPr lang="en-US" altLang="zh-CN" dirty="0"/>
              <a:t>1643-1727</a:t>
            </a:r>
            <a:endParaRPr lang="zh-CN" altLang="en-US" dirty="0"/>
          </a:p>
        </p:txBody>
      </p:sp>
      <p:pic>
        <p:nvPicPr>
          <p:cNvPr id="12" name="图片 11">
            <a:extLst>
              <a:ext uri="{FF2B5EF4-FFF2-40B4-BE49-F238E27FC236}">
                <a16:creationId xmlns:a16="http://schemas.microsoft.com/office/drawing/2014/main" id="{EEF29120-49FC-6AF3-2F62-6651296F86DA}"/>
              </a:ext>
            </a:extLst>
          </p:cNvPr>
          <p:cNvPicPr>
            <a:picLocks noChangeAspect="1"/>
          </p:cNvPicPr>
          <p:nvPr/>
        </p:nvPicPr>
        <p:blipFill>
          <a:blip r:embed="rId5"/>
          <a:stretch>
            <a:fillRect/>
          </a:stretch>
        </p:blipFill>
        <p:spPr>
          <a:xfrm>
            <a:off x="4726848" y="1225984"/>
            <a:ext cx="6717518" cy="2203015"/>
          </a:xfrm>
          <a:prstGeom prst="rect">
            <a:avLst/>
          </a:prstGeom>
        </p:spPr>
      </p:pic>
      <p:sp>
        <p:nvSpPr>
          <p:cNvPr id="2" name="文本框 1">
            <a:extLst>
              <a:ext uri="{FF2B5EF4-FFF2-40B4-BE49-F238E27FC236}">
                <a16:creationId xmlns:a16="http://schemas.microsoft.com/office/drawing/2014/main" id="{D65F685D-CB58-671E-E7D7-FEFD23A7F59E}"/>
              </a:ext>
            </a:extLst>
          </p:cNvPr>
          <p:cNvSpPr txBox="1"/>
          <p:nvPr/>
        </p:nvSpPr>
        <p:spPr>
          <a:xfrm>
            <a:off x="63500" y="6435334"/>
            <a:ext cx="7924309" cy="307777"/>
          </a:xfrm>
          <a:prstGeom prst="rect">
            <a:avLst/>
          </a:prstGeom>
          <a:noFill/>
        </p:spPr>
        <p:txBody>
          <a:bodyPr wrap="square">
            <a:spAutoFit/>
          </a:bodyPr>
          <a:lstStyle/>
          <a:p>
            <a:r>
              <a:rPr lang="zh-CN" altLang="en-US" sz="1400" dirty="0">
                <a:solidFill>
                  <a:schemeClr val="bg1"/>
                </a:solidFill>
              </a:rPr>
              <a:t> </a:t>
            </a:r>
            <a:r>
              <a:rPr lang="en-US" altLang="zh-CN" sz="1400" dirty="0">
                <a:solidFill>
                  <a:schemeClr val="bg1"/>
                </a:solidFill>
              </a:rPr>
              <a:t>《</a:t>
            </a:r>
            <a:r>
              <a:rPr lang="zh-CN" altLang="en-US" sz="1400" dirty="0">
                <a:solidFill>
                  <a:schemeClr val="bg1"/>
                </a:solidFill>
              </a:rPr>
              <a:t>深度学习现象导论</a:t>
            </a:r>
            <a:r>
              <a:rPr lang="en-US" altLang="zh-CN" sz="1400" dirty="0">
                <a:solidFill>
                  <a:schemeClr val="bg1"/>
                </a:solidFill>
              </a:rPr>
              <a:t>》 </a:t>
            </a:r>
            <a:r>
              <a:rPr lang="zh-CN" altLang="en-US" sz="1400" dirty="0">
                <a:solidFill>
                  <a:schemeClr val="bg1"/>
                </a:solidFill>
              </a:rPr>
              <a:t>许志钦、张耀宇</a:t>
            </a:r>
          </a:p>
        </p:txBody>
      </p:sp>
    </p:spTree>
    <p:extLst>
      <p:ext uri="{BB962C8B-B14F-4D97-AF65-F5344CB8AC3E}">
        <p14:creationId xmlns:p14="http://schemas.microsoft.com/office/powerpoint/2010/main" val="22650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269D7-CA71-B616-5F12-1274499957C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3C5A2D6-EBBE-0BA4-9CD0-4428AEFEF100}"/>
              </a:ext>
            </a:extLst>
          </p:cNvPr>
          <p:cNvSpPr>
            <a:spLocks noGrp="1"/>
          </p:cNvSpPr>
          <p:nvPr>
            <p:ph type="title"/>
          </p:nvPr>
        </p:nvSpPr>
        <p:spPr>
          <a:xfrm>
            <a:off x="527292" y="2819400"/>
            <a:ext cx="11429516" cy="761979"/>
          </a:xfrm>
        </p:spPr>
        <p:txBody>
          <a:bodyPr/>
          <a:lstStyle/>
          <a:p>
            <a:pPr algn="ctr"/>
            <a:r>
              <a:rPr lang="zh-CN" altLang="en-US" dirty="0"/>
              <a:t>理论的发展显著落后于应用，还要发展理论吗？</a:t>
            </a:r>
          </a:p>
        </p:txBody>
      </p:sp>
      <p:sp>
        <p:nvSpPr>
          <p:cNvPr id="6" name="灯片编号占位符 5">
            <a:extLst>
              <a:ext uri="{FF2B5EF4-FFF2-40B4-BE49-F238E27FC236}">
                <a16:creationId xmlns:a16="http://schemas.microsoft.com/office/drawing/2014/main" id="{6AE4236B-42AD-7DE5-BD56-0288F3F1DCB9}"/>
              </a:ext>
            </a:extLst>
          </p:cNvPr>
          <p:cNvSpPr>
            <a:spLocks noGrp="1"/>
          </p:cNvSpPr>
          <p:nvPr>
            <p:ph type="sldNum" sz="quarter" idx="12"/>
          </p:nvPr>
        </p:nvSpPr>
        <p:spPr/>
        <p:txBody>
          <a:bodyPr/>
          <a:lstStyle/>
          <a:p>
            <a:fld id="{66E0AC87-F9B6-4F7A-AB3A-6863E2A5800B}" type="slidenum">
              <a:rPr lang="zh-CN" altLang="en-US" smtClean="0"/>
              <a:pPr/>
              <a:t>76</a:t>
            </a:fld>
            <a:endParaRPr lang="zh-CN" altLang="en-US"/>
          </a:p>
        </p:txBody>
      </p:sp>
    </p:spTree>
    <p:extLst>
      <p:ext uri="{BB962C8B-B14F-4D97-AF65-F5344CB8AC3E}">
        <p14:creationId xmlns:p14="http://schemas.microsoft.com/office/powerpoint/2010/main" val="2906908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FB4FC-D557-8675-7E40-3CBAFC060414}"/>
              </a:ext>
            </a:extLst>
          </p:cNvPr>
          <p:cNvSpPr>
            <a:spLocks noGrp="1"/>
          </p:cNvSpPr>
          <p:nvPr>
            <p:ph type="title"/>
          </p:nvPr>
        </p:nvSpPr>
        <p:spPr/>
        <p:txBody>
          <a:bodyPr/>
          <a:lstStyle/>
          <a:p>
            <a:r>
              <a:rPr lang="zh-CN" altLang="en-US" dirty="0"/>
              <a:t>为什么要发展理论</a:t>
            </a:r>
            <a:endParaRPr lang="en-US" altLang="zh-CN" dirty="0"/>
          </a:p>
        </p:txBody>
      </p:sp>
      <p:sp>
        <p:nvSpPr>
          <p:cNvPr id="7" name="灯片编号占位符 6">
            <a:extLst>
              <a:ext uri="{FF2B5EF4-FFF2-40B4-BE49-F238E27FC236}">
                <a16:creationId xmlns:a16="http://schemas.microsoft.com/office/drawing/2014/main" id="{71E80E31-AA50-6334-C815-7E8ED7175C60}"/>
              </a:ext>
            </a:extLst>
          </p:cNvPr>
          <p:cNvSpPr>
            <a:spLocks noGrp="1"/>
          </p:cNvSpPr>
          <p:nvPr>
            <p:ph type="sldNum" sz="quarter" idx="12"/>
          </p:nvPr>
        </p:nvSpPr>
        <p:spPr/>
        <p:txBody>
          <a:bodyPr/>
          <a:lstStyle/>
          <a:p>
            <a:fld id="{66E0AC87-F9B6-4F7A-AB3A-6863E2A5800B}" type="slidenum">
              <a:rPr lang="zh-CN" altLang="en-US" smtClean="0"/>
              <a:pPr/>
              <a:t>77</a:t>
            </a:fld>
            <a:endParaRPr lang="zh-CN" altLang="en-US"/>
          </a:p>
        </p:txBody>
      </p:sp>
      <p:sp>
        <p:nvSpPr>
          <p:cNvPr id="5" name="内容占位符 4">
            <a:extLst>
              <a:ext uri="{FF2B5EF4-FFF2-40B4-BE49-F238E27FC236}">
                <a16:creationId xmlns:a16="http://schemas.microsoft.com/office/drawing/2014/main" id="{1DEAA81C-2326-B9F1-DDAD-17422A9608C0}"/>
              </a:ext>
            </a:extLst>
          </p:cNvPr>
          <p:cNvSpPr>
            <a:spLocks noGrp="1"/>
          </p:cNvSpPr>
          <p:nvPr>
            <p:ph idx="4294967295"/>
          </p:nvPr>
        </p:nvSpPr>
        <p:spPr>
          <a:xfrm>
            <a:off x="0" y="981075"/>
            <a:ext cx="11430000" cy="5334000"/>
          </a:xfrm>
        </p:spPr>
        <p:txBody>
          <a:bodyPr>
            <a:normAutofit/>
          </a:bodyPr>
          <a:lstStyle/>
          <a:p>
            <a:r>
              <a:rPr lang="zh-CN" altLang="en-US" dirty="0"/>
              <a:t>热力学第一定律：能量守恒</a:t>
            </a:r>
            <a:endParaRPr lang="en-US" altLang="zh-CN" dirty="0"/>
          </a:p>
          <a:p>
            <a:pPr lvl="1"/>
            <a:r>
              <a:rPr lang="zh-CN" altLang="en-US" dirty="0"/>
              <a:t>第一类永动机不可能，避免浪费精力</a:t>
            </a:r>
            <a:endParaRPr lang="en-US" altLang="zh-CN" dirty="0"/>
          </a:p>
          <a:p>
            <a:r>
              <a:rPr lang="zh-CN" altLang="en-US" dirty="0"/>
              <a:t>热力学第二定律：不可能从单一热源吸收能量，使之完全变为有用功而不产生其他影响。</a:t>
            </a:r>
            <a:endParaRPr lang="en-US" altLang="zh-CN" dirty="0"/>
          </a:p>
          <a:p>
            <a:pPr lvl="1"/>
            <a:r>
              <a:rPr lang="zh-CN" altLang="en-US" dirty="0"/>
              <a:t>第二类永动机不可能，避免浪费精力</a:t>
            </a:r>
            <a:endParaRPr lang="en-US" altLang="zh-CN" dirty="0"/>
          </a:p>
          <a:p>
            <a:r>
              <a:rPr lang="zh-CN" altLang="en-US" dirty="0"/>
              <a:t>化学</a:t>
            </a:r>
            <a:endParaRPr lang="en-US" altLang="zh-CN" dirty="0"/>
          </a:p>
          <a:p>
            <a:pPr lvl="1"/>
            <a:r>
              <a:rPr lang="zh-CN" altLang="en-US" dirty="0"/>
              <a:t>炼金术，把铜炼成金不可能，避免浪费精力</a:t>
            </a:r>
            <a:endParaRPr lang="en-US" altLang="zh-CN" dirty="0"/>
          </a:p>
          <a:p>
            <a:pPr lvl="1"/>
            <a:r>
              <a:rPr lang="zh-CN" altLang="en-US" dirty="0"/>
              <a:t>把木碳变成钻石 （高温高压）是可能的</a:t>
            </a:r>
            <a:endParaRPr lang="en-US" altLang="zh-CN" dirty="0"/>
          </a:p>
          <a:p>
            <a:r>
              <a:rPr lang="zh-CN" altLang="en-US" dirty="0"/>
              <a:t>理解</a:t>
            </a:r>
            <a:r>
              <a:rPr lang="en-US" altLang="zh-CN" dirty="0"/>
              <a:t>DNN</a:t>
            </a:r>
            <a:r>
              <a:rPr lang="zh-CN" altLang="en-US" dirty="0"/>
              <a:t>擅长什么和什么是困难的</a:t>
            </a:r>
            <a:endParaRPr lang="en-US" altLang="zh-CN" dirty="0"/>
          </a:p>
          <a:p>
            <a:pPr lvl="1"/>
            <a:r>
              <a:rPr lang="zh-CN" altLang="en-US" dirty="0"/>
              <a:t>例子：高频是困难的</a:t>
            </a:r>
            <a:endParaRPr lang="en-US" altLang="zh-CN" dirty="0"/>
          </a:p>
          <a:p>
            <a:pPr lvl="1"/>
            <a:r>
              <a:rPr lang="zh-CN" altLang="en-US" dirty="0"/>
              <a:t>问题：涌现是否一定要大模型、大</a:t>
            </a:r>
            <a:r>
              <a:rPr lang="zh-CN" altLang="en-US"/>
              <a:t>数据 </a:t>
            </a:r>
            <a:endParaRPr lang="en-US" altLang="zh-CN" dirty="0"/>
          </a:p>
        </p:txBody>
      </p:sp>
      <p:sp>
        <p:nvSpPr>
          <p:cNvPr id="2" name="文本框 1">
            <a:extLst>
              <a:ext uri="{FF2B5EF4-FFF2-40B4-BE49-F238E27FC236}">
                <a16:creationId xmlns:a16="http://schemas.microsoft.com/office/drawing/2014/main" id="{40638469-3396-5989-507C-CEFBCBF39F0D}"/>
              </a:ext>
            </a:extLst>
          </p:cNvPr>
          <p:cNvSpPr txBox="1"/>
          <p:nvPr/>
        </p:nvSpPr>
        <p:spPr>
          <a:xfrm>
            <a:off x="63500" y="6435334"/>
            <a:ext cx="7924309" cy="307777"/>
          </a:xfrm>
          <a:prstGeom prst="rect">
            <a:avLst/>
          </a:prstGeom>
          <a:noFill/>
        </p:spPr>
        <p:txBody>
          <a:bodyPr wrap="square">
            <a:spAutoFit/>
          </a:bodyPr>
          <a:lstStyle/>
          <a:p>
            <a:r>
              <a:rPr lang="zh-CN" altLang="en-US" sz="1400" dirty="0">
                <a:solidFill>
                  <a:schemeClr val="bg1"/>
                </a:solidFill>
              </a:rPr>
              <a:t> </a:t>
            </a:r>
            <a:r>
              <a:rPr lang="en-US" altLang="zh-CN" sz="1400" dirty="0">
                <a:solidFill>
                  <a:schemeClr val="bg1"/>
                </a:solidFill>
              </a:rPr>
              <a:t>《</a:t>
            </a:r>
            <a:r>
              <a:rPr lang="zh-CN" altLang="en-US" sz="1400" dirty="0">
                <a:solidFill>
                  <a:schemeClr val="bg1"/>
                </a:solidFill>
              </a:rPr>
              <a:t>深度学习现象导论</a:t>
            </a:r>
            <a:r>
              <a:rPr lang="en-US" altLang="zh-CN" sz="1400" dirty="0">
                <a:solidFill>
                  <a:schemeClr val="bg1"/>
                </a:solidFill>
              </a:rPr>
              <a:t>》 </a:t>
            </a:r>
            <a:r>
              <a:rPr lang="zh-CN" altLang="en-US" sz="1400" dirty="0">
                <a:solidFill>
                  <a:schemeClr val="bg1"/>
                </a:solidFill>
              </a:rPr>
              <a:t>许志钦、张耀宇</a:t>
            </a:r>
          </a:p>
        </p:txBody>
      </p:sp>
    </p:spTree>
    <p:extLst>
      <p:ext uri="{BB962C8B-B14F-4D97-AF65-F5344CB8AC3E}">
        <p14:creationId xmlns:p14="http://schemas.microsoft.com/office/powerpoint/2010/main" val="3622413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5DF60-A168-DC2E-778B-0004D32D17B5}"/>
              </a:ext>
            </a:extLst>
          </p:cNvPr>
          <p:cNvSpPr>
            <a:spLocks noGrp="1"/>
          </p:cNvSpPr>
          <p:nvPr>
            <p:ph type="title"/>
          </p:nvPr>
        </p:nvSpPr>
        <p:spPr>
          <a:xfrm>
            <a:off x="527292" y="2819400"/>
            <a:ext cx="11429516" cy="761979"/>
          </a:xfrm>
        </p:spPr>
        <p:txBody>
          <a:bodyPr/>
          <a:lstStyle/>
          <a:p>
            <a:pPr algn="ctr"/>
            <a:r>
              <a:rPr lang="zh-CN" altLang="en-US" dirty="0"/>
              <a:t>思考：</a:t>
            </a:r>
            <a:r>
              <a:rPr lang="en-US" altLang="zh-CN" dirty="0"/>
              <a:t>AI</a:t>
            </a:r>
            <a:r>
              <a:rPr lang="zh-CN" altLang="en-US" dirty="0"/>
              <a:t>论文这么多，怎么办？</a:t>
            </a:r>
          </a:p>
        </p:txBody>
      </p:sp>
      <p:sp>
        <p:nvSpPr>
          <p:cNvPr id="6" name="灯片编号占位符 5">
            <a:extLst>
              <a:ext uri="{FF2B5EF4-FFF2-40B4-BE49-F238E27FC236}">
                <a16:creationId xmlns:a16="http://schemas.microsoft.com/office/drawing/2014/main" id="{FC4756D9-791C-A0BE-A297-77B7B2942201}"/>
              </a:ext>
            </a:extLst>
          </p:cNvPr>
          <p:cNvSpPr>
            <a:spLocks noGrp="1"/>
          </p:cNvSpPr>
          <p:nvPr>
            <p:ph type="sldNum" sz="quarter" idx="12"/>
          </p:nvPr>
        </p:nvSpPr>
        <p:spPr/>
        <p:txBody>
          <a:bodyPr/>
          <a:lstStyle/>
          <a:p>
            <a:fld id="{66E0AC87-F9B6-4F7A-AB3A-6863E2A5800B}" type="slidenum">
              <a:rPr lang="zh-CN" altLang="en-US" smtClean="0"/>
              <a:pPr/>
              <a:t>78</a:t>
            </a:fld>
            <a:endParaRPr lang="zh-CN" altLang="en-US"/>
          </a:p>
        </p:txBody>
      </p:sp>
    </p:spTree>
    <p:extLst>
      <p:ext uri="{BB962C8B-B14F-4D97-AF65-F5344CB8AC3E}">
        <p14:creationId xmlns:p14="http://schemas.microsoft.com/office/powerpoint/2010/main" val="2141537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E2802-6660-9825-C206-560EBD3A9820}"/>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3B67D431-273F-D5B2-7D65-323167154E46}"/>
              </a:ext>
            </a:extLst>
          </p:cNvPr>
          <p:cNvPicPr>
            <a:picLocks noChangeAspect="1"/>
          </p:cNvPicPr>
          <p:nvPr/>
        </p:nvPicPr>
        <p:blipFill>
          <a:blip r:embed="rId2"/>
          <a:stretch>
            <a:fillRect/>
          </a:stretch>
        </p:blipFill>
        <p:spPr>
          <a:xfrm>
            <a:off x="0" y="0"/>
            <a:ext cx="12192000" cy="6854573"/>
          </a:xfrm>
          <a:prstGeom prst="rect">
            <a:avLst/>
          </a:prstGeom>
        </p:spPr>
      </p:pic>
      <p:sp>
        <p:nvSpPr>
          <p:cNvPr id="5" name="页脚占位符 4">
            <a:extLst>
              <a:ext uri="{FF2B5EF4-FFF2-40B4-BE49-F238E27FC236}">
                <a16:creationId xmlns:a16="http://schemas.microsoft.com/office/drawing/2014/main" id="{871497D2-251F-752A-A8D7-F1A700F45F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81E107-990E-C51E-E34A-E45FBAFE5694}"/>
              </a:ext>
            </a:extLst>
          </p:cNvPr>
          <p:cNvSpPr>
            <a:spLocks noGrp="1"/>
          </p:cNvSpPr>
          <p:nvPr>
            <p:ph type="sldNum" sz="quarter" idx="12"/>
          </p:nvPr>
        </p:nvSpPr>
        <p:spPr/>
        <p:txBody>
          <a:bodyPr/>
          <a:lstStyle/>
          <a:p>
            <a:fld id="{66E0AC87-F9B6-4F7A-AB3A-6863E2A5800B}" type="slidenum">
              <a:rPr lang="zh-CN" altLang="en-US" smtClean="0"/>
              <a:pPr/>
              <a:t>79</a:t>
            </a:fld>
            <a:endParaRPr lang="zh-CN" altLang="en-US"/>
          </a:p>
        </p:txBody>
      </p:sp>
    </p:spTree>
    <p:extLst>
      <p:ext uri="{BB962C8B-B14F-4D97-AF65-F5344CB8AC3E}">
        <p14:creationId xmlns:p14="http://schemas.microsoft.com/office/powerpoint/2010/main" val="553658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数据拟合（</a:t>
            </a:r>
            <a:r>
              <a:rPr lang="en-US" altLang="zh-CN" dirty="0"/>
              <a:t>data fitting</a:t>
            </a:r>
            <a:r>
              <a:rPr lang="zh-CN" altLang="en-US" dirty="0"/>
              <a:t>）</a:t>
            </a:r>
          </a:p>
        </p:txBody>
      </p:sp>
      <mc:AlternateContent xmlns:mc="http://schemas.openxmlformats.org/markup-compatibility/2006" xmlns:a14="http://schemas.microsoft.com/office/drawing/2010/main">
        <mc:Choice Requires="a14">
          <p:sp>
            <p:nvSpPr>
              <p:cNvPr id="10" name="文本框 9"/>
              <p:cNvSpPr txBox="1"/>
              <p:nvPr/>
            </p:nvSpPr>
            <p:spPr>
              <a:xfrm>
                <a:off x="301830" y="1285253"/>
                <a:ext cx="11253159" cy="448058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数据拟合</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旨在从数据中学到一个数学模型，使其能很好地逼近产生数据的客观规律。我们将这个规律的函数表达称之为</a:t>
                </a:r>
                <a:r>
                  <a:rPr kumimoji="0" lang="zh-CN" altLang="en-US"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目标函数</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target function</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数据</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𝑆</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SupPr>
                      <m:e>
                        <m:d>
                          <m:dPr>
                            <m:begChr m:val="{"/>
                            <m:endChr m:val="}"/>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d>
                              <m:d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𝑥</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 </m:t>
                                </m:r>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𝑦</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sub>
                                </m:sSub>
                              </m:e>
                            </m:d>
                          </m:e>
                        </m:d>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𝑖</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=1</m:t>
                        </m:r>
                      </m:sub>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𝑛</m:t>
                        </m:r>
                      </m:sup>
                    </m:sSub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zh-CN" altLang="en-US"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𝒳</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zh-CN" altLang="en-US"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𝒴</m:t>
                    </m:r>
                  </m:oMath>
                </a14:m>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样本集</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r>
                      <a:rPr kumimoji="0" lang="zh-CN" altLang="en-US"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𝒳</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e>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𝑑</m:t>
                        </m:r>
                      </m:sup>
                    </m:sSup>
                  </m:oMath>
                </a14:m>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标签集</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r>
                      <a:rPr kumimoji="0" lang="zh-CN" altLang="en-US"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𝒴</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Sup>
                      <m:s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𝑅</m:t>
                        </m:r>
                      </m:e>
                      <m:sup>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𝑑</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𝑜</m:t>
                            </m:r>
                          </m:sub>
                        </m:sSub>
                      </m:sup>
                    </m:sSup>
                  </m:oMath>
                </a14:m>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目标函数</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sSup>
                      <m:sSup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p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sup>
                    </m:sSup>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zh-CN" altLang="en-US"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𝒳</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zh-CN" altLang="en-US"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𝒴</m:t>
                    </m:r>
                  </m:oMath>
                </a14:m>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机器学习模型</a:t>
                </a: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zh-CN" altLang="en-US"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𝒳</m:t>
                    </m:r>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m:t>
                    </m:r>
                    <m:r>
                      <a:rPr kumimoji="0" lang="zh-CN" altLang="en-US" sz="2400" b="0" i="1" u="none" strike="noStrike" kern="1200" cap="none" spc="0" normalizeH="0" baseline="0" noProof="0">
                        <a:ln>
                          <a:noFill/>
                        </a:ln>
                        <a:solidFill>
                          <a:srgbClr val="070707"/>
                        </a:solidFill>
                        <a:effectLst/>
                        <a:uLnTx/>
                        <a:uFillTx/>
                        <a:latin typeface="Cambria Math" panose="02040503050406030204" pitchFamily="18" charset="0"/>
                        <a:ea typeface="微软雅黑" panose="020B0503020204020204" pitchFamily="34" charset="-122"/>
                        <a:cs typeface="+mn-cs"/>
                      </a:rPr>
                      <m:t>𝒴</m:t>
                    </m:r>
                  </m:oMath>
                </a14:m>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当</a:t>
                </a:r>
                <a14:m>
                  <m:oMath xmlns:m="http://schemas.openxmlformats.org/officeDocument/2006/math">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oMath>
                </a14:m>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变化时，</a:t>
                </a:r>
                <a14:m>
                  <m:oMath xmlns:m="http://schemas.openxmlformats.org/officeDocument/2006/math">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d>
                          <m:dPr>
                            <m:begChr m:val="{"/>
                            <m:endChr m:val="}"/>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ctrlPr>
                              </m:sSubPr>
                              <m:e>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𝑓</m:t>
                                </m:r>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e>
                        </m:d>
                      </m:e>
                      <m:sub>
                        <m:r>
                          <a:rPr kumimoji="0" lang="en-US" altLang="zh-CN" sz="2400" b="0" i="1" u="none" strike="noStrike" kern="1200" cap="none" spc="0" normalizeH="0" baseline="0" noProof="0" smtClean="0">
                            <a:ln>
                              <a:noFill/>
                            </a:ln>
                            <a:solidFill>
                              <a:srgbClr val="070707"/>
                            </a:solidFill>
                            <a:effectLst/>
                            <a:uLnTx/>
                            <a:uFillTx/>
                            <a:latin typeface="Cambria Math" panose="02040503050406030204" pitchFamily="18" charset="0"/>
                            <a:ea typeface="微软雅黑" panose="020B0503020204020204" pitchFamily="34" charset="-122"/>
                            <a:cs typeface="+mn-cs"/>
                          </a:rPr>
                          <m:t>𝜃</m:t>
                        </m:r>
                      </m:sub>
                    </m:sSub>
                  </m:oMath>
                </a14:m>
                <a:r>
                  <a:rPr kumimoji="0" lang="zh-CN" altLang="en-US"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构成了一个函数空间</a:t>
                </a:r>
                <a:endParaRPr kumimoji="0" lang="en-US" altLang="zh-CN" sz="2400" b="0"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01830" y="1285253"/>
                <a:ext cx="11253159" cy="4480586"/>
              </a:xfrm>
              <a:prstGeom prst="rect">
                <a:avLst/>
              </a:prstGeom>
              <a:blipFill>
                <a:blip r:embed="rId2"/>
                <a:stretch>
                  <a:fillRect l="-867" r="-2654" b="-217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F38369-B5A3-719E-14FE-93725E20AFF5}"/>
              </a:ext>
            </a:extLst>
          </p:cNvPr>
          <p:cNvPicPr>
            <a:picLocks noChangeAspect="1"/>
          </p:cNvPicPr>
          <p:nvPr/>
        </p:nvPicPr>
        <p:blipFill>
          <a:blip r:embed="rId3"/>
          <a:srcRect l="1332" t="3233" r="4480"/>
          <a:stretch>
            <a:fillRect/>
          </a:stretch>
        </p:blipFill>
        <p:spPr>
          <a:xfrm>
            <a:off x="5644738" y="2422565"/>
            <a:ext cx="6547262" cy="3343273"/>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52DC1-1798-BAE4-1AD3-FF5FD161A493}"/>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F548B53E-8CDD-E93C-E0B7-F934C0A4FC7E}"/>
              </a:ext>
            </a:extLst>
          </p:cNvPr>
          <p:cNvPicPr>
            <a:picLocks noChangeAspect="1"/>
          </p:cNvPicPr>
          <p:nvPr/>
        </p:nvPicPr>
        <p:blipFill>
          <a:blip r:embed="rId2"/>
          <a:stretch>
            <a:fillRect/>
          </a:stretch>
        </p:blipFill>
        <p:spPr>
          <a:xfrm>
            <a:off x="0" y="27799"/>
            <a:ext cx="12192000" cy="6830201"/>
          </a:xfrm>
          <a:prstGeom prst="rect">
            <a:avLst/>
          </a:prstGeom>
        </p:spPr>
      </p:pic>
      <p:pic>
        <p:nvPicPr>
          <p:cNvPr id="9" name="图片 8">
            <a:extLst>
              <a:ext uri="{FF2B5EF4-FFF2-40B4-BE49-F238E27FC236}">
                <a16:creationId xmlns:a16="http://schemas.microsoft.com/office/drawing/2014/main" id="{2F2AE256-247F-3B84-1438-9291778C416C}"/>
              </a:ext>
            </a:extLst>
          </p:cNvPr>
          <p:cNvPicPr>
            <a:picLocks noChangeAspect="1"/>
          </p:cNvPicPr>
          <p:nvPr/>
        </p:nvPicPr>
        <p:blipFill>
          <a:blip r:embed="rId3"/>
          <a:stretch>
            <a:fillRect/>
          </a:stretch>
        </p:blipFill>
        <p:spPr>
          <a:xfrm>
            <a:off x="0" y="-1829414"/>
            <a:ext cx="12170965" cy="6858000"/>
          </a:xfrm>
          <a:prstGeom prst="rect">
            <a:avLst/>
          </a:prstGeom>
        </p:spPr>
      </p:pic>
      <p:sp>
        <p:nvSpPr>
          <p:cNvPr id="2" name="标题 1">
            <a:extLst>
              <a:ext uri="{FF2B5EF4-FFF2-40B4-BE49-F238E27FC236}">
                <a16:creationId xmlns:a16="http://schemas.microsoft.com/office/drawing/2014/main" id="{CFB6C6B3-F212-E77C-A015-A22DAB5C8E60}"/>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BBDEECB-0587-05CC-E9A0-CFA3F2590CAE}"/>
              </a:ext>
            </a:extLst>
          </p:cNvPr>
          <p:cNvPicPr>
            <a:picLocks noChangeAspect="1"/>
          </p:cNvPicPr>
          <p:nvPr/>
        </p:nvPicPr>
        <p:blipFill>
          <a:blip r:embed="rId4"/>
          <a:stretch>
            <a:fillRect/>
          </a:stretch>
        </p:blipFill>
        <p:spPr>
          <a:xfrm>
            <a:off x="0" y="-2939758"/>
            <a:ext cx="12192000" cy="6849233"/>
          </a:xfrm>
          <a:prstGeom prst="rect">
            <a:avLst/>
          </a:prstGeom>
        </p:spPr>
      </p:pic>
      <p:pic>
        <p:nvPicPr>
          <p:cNvPr id="11" name="图片 10">
            <a:extLst>
              <a:ext uri="{FF2B5EF4-FFF2-40B4-BE49-F238E27FC236}">
                <a16:creationId xmlns:a16="http://schemas.microsoft.com/office/drawing/2014/main" id="{A268EF6B-0657-F35C-0447-8503CDE979C8}"/>
              </a:ext>
            </a:extLst>
          </p:cNvPr>
          <p:cNvPicPr>
            <a:picLocks noChangeAspect="1"/>
          </p:cNvPicPr>
          <p:nvPr/>
        </p:nvPicPr>
        <p:blipFill>
          <a:blip r:embed="rId5"/>
          <a:stretch>
            <a:fillRect/>
          </a:stretch>
        </p:blipFill>
        <p:spPr>
          <a:xfrm>
            <a:off x="-21035" y="-4157255"/>
            <a:ext cx="12192000" cy="6854573"/>
          </a:xfrm>
          <a:prstGeom prst="rect">
            <a:avLst/>
          </a:prstGeom>
        </p:spPr>
      </p:pic>
      <p:sp>
        <p:nvSpPr>
          <p:cNvPr id="6" name="页脚占位符 5">
            <a:extLst>
              <a:ext uri="{FF2B5EF4-FFF2-40B4-BE49-F238E27FC236}">
                <a16:creationId xmlns:a16="http://schemas.microsoft.com/office/drawing/2014/main" id="{D7DF0AF1-D272-5F68-6FDB-9069277159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98EDE3-8318-BA3B-A869-82FA804A32C2}"/>
              </a:ext>
            </a:extLst>
          </p:cNvPr>
          <p:cNvSpPr>
            <a:spLocks noGrp="1"/>
          </p:cNvSpPr>
          <p:nvPr>
            <p:ph type="sldNum" sz="quarter" idx="12"/>
          </p:nvPr>
        </p:nvSpPr>
        <p:spPr/>
        <p:txBody>
          <a:bodyPr/>
          <a:lstStyle/>
          <a:p>
            <a:fld id="{66E0AC87-F9B6-4F7A-AB3A-6863E2A5800B}" type="slidenum">
              <a:rPr lang="zh-CN" altLang="en-US" smtClean="0"/>
              <a:pPr/>
              <a:t>80</a:t>
            </a:fld>
            <a:endParaRPr lang="zh-CN" altLang="en-US"/>
          </a:p>
        </p:txBody>
      </p:sp>
    </p:spTree>
    <p:extLst>
      <p:ext uri="{BB962C8B-B14F-4D97-AF65-F5344CB8AC3E}">
        <p14:creationId xmlns:p14="http://schemas.microsoft.com/office/powerpoint/2010/main" val="139338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FB4FC-D557-8675-7E40-3CBAFC060414}"/>
              </a:ext>
            </a:extLst>
          </p:cNvPr>
          <p:cNvSpPr>
            <a:spLocks noGrp="1"/>
          </p:cNvSpPr>
          <p:nvPr>
            <p:ph type="title"/>
          </p:nvPr>
        </p:nvSpPr>
        <p:spPr/>
        <p:txBody>
          <a:bodyPr/>
          <a:lstStyle/>
          <a:p>
            <a:r>
              <a:rPr lang="zh-CN" altLang="en-US" dirty="0"/>
              <a:t>好的理论有哪些特点</a:t>
            </a:r>
          </a:p>
        </p:txBody>
      </p:sp>
      <p:sp>
        <p:nvSpPr>
          <p:cNvPr id="7" name="灯片编号占位符 6">
            <a:extLst>
              <a:ext uri="{FF2B5EF4-FFF2-40B4-BE49-F238E27FC236}">
                <a16:creationId xmlns:a16="http://schemas.microsoft.com/office/drawing/2014/main" id="{2EE38ACF-6981-3A22-BEC0-ECD131820E99}"/>
              </a:ext>
            </a:extLst>
          </p:cNvPr>
          <p:cNvSpPr>
            <a:spLocks noGrp="1"/>
          </p:cNvSpPr>
          <p:nvPr>
            <p:ph type="sldNum" sz="quarter" idx="12"/>
          </p:nvPr>
        </p:nvSpPr>
        <p:spPr/>
        <p:txBody>
          <a:bodyPr/>
          <a:lstStyle/>
          <a:p>
            <a:fld id="{66E0AC87-F9B6-4F7A-AB3A-6863E2A5800B}" type="slidenum">
              <a:rPr lang="zh-CN" altLang="en-US" smtClean="0"/>
              <a:pPr/>
              <a:t>81</a:t>
            </a:fld>
            <a:endParaRPr lang="zh-CN" altLang="en-US"/>
          </a:p>
        </p:txBody>
      </p:sp>
      <p:sp>
        <p:nvSpPr>
          <p:cNvPr id="5" name="内容占位符 4">
            <a:extLst>
              <a:ext uri="{FF2B5EF4-FFF2-40B4-BE49-F238E27FC236}">
                <a16:creationId xmlns:a16="http://schemas.microsoft.com/office/drawing/2014/main" id="{1DEAA81C-2326-B9F1-DDAD-17422A9608C0}"/>
              </a:ext>
            </a:extLst>
          </p:cNvPr>
          <p:cNvSpPr>
            <a:spLocks noGrp="1"/>
          </p:cNvSpPr>
          <p:nvPr>
            <p:ph idx="4294967295"/>
          </p:nvPr>
        </p:nvSpPr>
        <p:spPr>
          <a:xfrm>
            <a:off x="0" y="981075"/>
            <a:ext cx="11430000" cy="5334000"/>
          </a:xfrm>
        </p:spPr>
        <p:txBody>
          <a:bodyPr>
            <a:normAutofit/>
          </a:bodyPr>
          <a:lstStyle/>
          <a:p>
            <a:r>
              <a:rPr lang="zh-CN" altLang="en-US" dirty="0"/>
              <a:t>基本条件：</a:t>
            </a:r>
            <a:endParaRPr lang="en-US" altLang="zh-CN" dirty="0"/>
          </a:p>
          <a:p>
            <a:pPr lvl="1"/>
            <a:r>
              <a:rPr lang="zh-CN" altLang="en-US" dirty="0"/>
              <a:t>问题重要：发现或者研究有趣的现象或者理论问题 </a:t>
            </a:r>
            <a:endParaRPr lang="en-US" altLang="zh-CN" dirty="0"/>
          </a:p>
          <a:p>
            <a:pPr lvl="1"/>
            <a:r>
              <a:rPr lang="zh-CN" altLang="en-US" dirty="0"/>
              <a:t>可分析：简单到可以分析，但又复杂到可以对关心的现象或问题提供理解</a:t>
            </a:r>
            <a:endParaRPr lang="en-US" altLang="zh-CN" dirty="0"/>
          </a:p>
          <a:p>
            <a:pPr lvl="1"/>
            <a:r>
              <a:rPr lang="zh-CN" altLang="en-US" dirty="0"/>
              <a:t>可验证：可以被实验验证</a:t>
            </a:r>
            <a:endParaRPr lang="en-US" altLang="zh-CN" dirty="0"/>
          </a:p>
          <a:p>
            <a:r>
              <a:rPr lang="zh-CN" altLang="en-US" dirty="0"/>
              <a:t>高级条件</a:t>
            </a:r>
            <a:endParaRPr lang="en-US" altLang="zh-CN" dirty="0"/>
          </a:p>
          <a:p>
            <a:pPr lvl="1"/>
            <a:r>
              <a:rPr lang="zh-CN" altLang="en-US" dirty="0"/>
              <a:t>引出更多有意思的现象或者理论问题帮助我们更深入理解</a:t>
            </a:r>
            <a:endParaRPr lang="en-US" altLang="zh-CN" dirty="0"/>
          </a:p>
          <a:p>
            <a:pPr lvl="1"/>
            <a:r>
              <a:rPr lang="zh-CN" altLang="en-US" dirty="0"/>
              <a:t>指导实际算法的设计</a:t>
            </a:r>
            <a:endParaRPr lang="en-US" altLang="zh-CN" dirty="0"/>
          </a:p>
          <a:p>
            <a:pPr lvl="1"/>
            <a:r>
              <a:rPr lang="zh-CN" altLang="en-US" dirty="0"/>
              <a:t>培养更多的相关人才</a:t>
            </a:r>
            <a:endParaRPr lang="en-US" altLang="zh-CN" dirty="0"/>
          </a:p>
          <a:p>
            <a:endParaRPr lang="zh-CN" altLang="en-US" dirty="0"/>
          </a:p>
        </p:txBody>
      </p:sp>
      <p:sp>
        <p:nvSpPr>
          <p:cNvPr id="2" name="文本框 1">
            <a:extLst>
              <a:ext uri="{FF2B5EF4-FFF2-40B4-BE49-F238E27FC236}">
                <a16:creationId xmlns:a16="http://schemas.microsoft.com/office/drawing/2014/main" id="{533A44D1-B1CF-6B52-6273-A7DEA3373447}"/>
              </a:ext>
            </a:extLst>
          </p:cNvPr>
          <p:cNvSpPr txBox="1"/>
          <p:nvPr/>
        </p:nvSpPr>
        <p:spPr>
          <a:xfrm>
            <a:off x="63500" y="6435334"/>
            <a:ext cx="7924309" cy="307777"/>
          </a:xfrm>
          <a:prstGeom prst="rect">
            <a:avLst/>
          </a:prstGeom>
          <a:noFill/>
        </p:spPr>
        <p:txBody>
          <a:bodyPr wrap="square">
            <a:spAutoFit/>
          </a:bodyPr>
          <a:lstStyle/>
          <a:p>
            <a:r>
              <a:rPr lang="zh-CN" altLang="en-US" sz="1400" dirty="0">
                <a:solidFill>
                  <a:schemeClr val="bg1"/>
                </a:solidFill>
              </a:rPr>
              <a:t> </a:t>
            </a:r>
            <a:r>
              <a:rPr lang="en-US" altLang="zh-CN" sz="1400" dirty="0">
                <a:solidFill>
                  <a:schemeClr val="bg1"/>
                </a:solidFill>
              </a:rPr>
              <a:t>《</a:t>
            </a:r>
            <a:r>
              <a:rPr lang="zh-CN" altLang="en-US" sz="1400" dirty="0">
                <a:solidFill>
                  <a:schemeClr val="bg1"/>
                </a:solidFill>
              </a:rPr>
              <a:t>深度学习现象导论</a:t>
            </a:r>
            <a:r>
              <a:rPr lang="en-US" altLang="zh-CN" sz="1400" dirty="0">
                <a:solidFill>
                  <a:schemeClr val="bg1"/>
                </a:solidFill>
              </a:rPr>
              <a:t>》 </a:t>
            </a:r>
            <a:r>
              <a:rPr lang="zh-CN" altLang="en-US" sz="1400" dirty="0">
                <a:solidFill>
                  <a:schemeClr val="bg1"/>
                </a:solidFill>
              </a:rPr>
              <a:t>许志钦、张耀宇</a:t>
            </a:r>
          </a:p>
        </p:txBody>
      </p:sp>
    </p:spTree>
    <p:extLst>
      <p:ext uri="{BB962C8B-B14F-4D97-AF65-F5344CB8AC3E}">
        <p14:creationId xmlns:p14="http://schemas.microsoft.com/office/powerpoint/2010/main" val="870700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62970" y="3429000"/>
            <a:ext cx="9866060" cy="769441"/>
          </a:xfrm>
          <a:prstGeom prst="rect">
            <a:avLst/>
          </a:prstGeom>
          <a:noFill/>
        </p:spPr>
        <p:txBody>
          <a:bodyPr wrap="square">
            <a:spAutoFit/>
          </a:bodyPr>
          <a:lstStyle/>
          <a:p>
            <a:r>
              <a:rPr lang="zh-CN" altLang="en-US" sz="4400" b="1">
                <a:latin typeface="微软雅黑" panose="020B0503020204020204" pitchFamily="34" charset="-122"/>
                <a:ea typeface="微软雅黑" panose="020B0503020204020204" pitchFamily="34" charset="-122"/>
              </a:rPr>
              <a:t>它是谁？ 它从哪里来？ 它将到哪里去？</a:t>
            </a:r>
          </a:p>
        </p:txBody>
      </p:sp>
      <p:sp>
        <p:nvSpPr>
          <p:cNvPr id="2" name="矩形 1"/>
          <p:cNvSpPr/>
          <p:nvPr/>
        </p:nvSpPr>
        <p:spPr>
          <a:xfrm>
            <a:off x="90483" y="6415408"/>
            <a:ext cx="10841990"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a:solidFill>
                  <a:srgbClr val="070707"/>
                </a:solidFill>
                <a:latin typeface="Times New Roman" panose="02020603050405020304" pitchFamily="18" charset="0"/>
                <a:ea typeface="微软雅黑" panose="020B0503020204020204" pitchFamily="34" charset="-122"/>
                <a:cs typeface="Times New Roman" panose="02020603050405020304" pitchFamily="18" charset="0"/>
              </a:rPr>
              <a:t>http</a:t>
            </a:r>
            <a:r>
              <a:rPr lang="en-US" altLang="zh-CN" sz="1400" dirty="0">
                <a:solidFill>
                  <a:srgbClr val="070707"/>
                </a:solidFill>
                <a:latin typeface="Times New Roman" panose="02020603050405020304" pitchFamily="18" charset="0"/>
                <a:ea typeface="微软雅黑" panose="020B0503020204020204" pitchFamily="34" charset="-122"/>
                <a:cs typeface="Times New Roman" panose="02020603050405020304" pitchFamily="18" charset="0"/>
              </a:rPr>
              <a:t>://www.andreykurenkov.com/writing/ai</a:t>
            </a:r>
            <a:r>
              <a:rPr lang="en-US" altLang="zh-CN" sz="1400">
                <a:solidFill>
                  <a:srgbClr val="070707"/>
                </a:solidFill>
                <a:latin typeface="Times New Roman" panose="02020603050405020304" pitchFamily="18" charset="0"/>
                <a:ea typeface="微软雅黑" panose="020B0503020204020204" pitchFamily="34" charset="-122"/>
                <a:cs typeface="Times New Roman" panose="02020603050405020304" pitchFamily="18" charset="0"/>
              </a:rPr>
              <a:t>/a-brief-history-of-neural-nets-and-deep-learning</a:t>
            </a:r>
            <a:endParaRPr lang="en-US" altLang="zh-CN" sz="1400" dirty="0">
              <a:solidFill>
                <a:srgbClr val="070707"/>
              </a:solidFill>
              <a:latin typeface="Times New Roman" panose="02020603050405020304" pitchFamily="18" charset="0"/>
              <a:ea typeface="微软雅黑" panose="020B0503020204020204" pitchFamily="34" charset="-122"/>
              <a:cs typeface="Times New Roman" panose="02020603050405020304" pitchFamily="18" charset="0"/>
              <a:hlinkClick r:id="rId2"/>
            </a:endParaRPr>
          </a:p>
        </p:txBody>
      </p:sp>
      <p:cxnSp>
        <p:nvCxnSpPr>
          <p:cNvPr id="3" name="直接箭头连接符 2"/>
          <p:cNvCxnSpPr/>
          <p:nvPr/>
        </p:nvCxnSpPr>
        <p:spPr>
          <a:xfrm>
            <a:off x="0" y="6415408"/>
            <a:ext cx="6627681" cy="0"/>
          </a:xfrm>
          <a:prstGeom prst="straightConnector1">
            <a:avLst/>
          </a:prstGeom>
          <a:noFill/>
          <a:ln w="12700" cap="flat" cmpd="sng" algn="ctr">
            <a:solidFill>
              <a:srgbClr val="000000"/>
            </a:solidFill>
            <a:prstDash val="solid"/>
            <a:miter lim="800000"/>
            <a:tailEnd type="none"/>
          </a:ln>
          <a:effectLst/>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神经网络的发展历史</a:t>
            </a:r>
            <a:endParaRPr lang="zh-CN" altLang="en-US" dirty="0"/>
          </a:p>
        </p:txBody>
      </p:sp>
      <p:pic>
        <p:nvPicPr>
          <p:cNvPr id="2" name="Picture 4" descr="A screenshot of a cell phone&#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2" y="847797"/>
            <a:ext cx="11486958" cy="5396744"/>
          </a:xfrm>
          <a:prstGeom prst="rect">
            <a:avLst/>
          </a:prstGeom>
        </p:spPr>
      </p:pic>
      <p:sp>
        <p:nvSpPr>
          <p:cNvPr id="5" name="TextBox 5"/>
          <p:cNvSpPr txBox="1"/>
          <p:nvPr/>
        </p:nvSpPr>
        <p:spPr>
          <a:xfrm>
            <a:off x="158575" y="6422156"/>
            <a:ext cx="8969604"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bg1"/>
                </a:solidFill>
                <a:latin typeface="Times New Roman" panose="02020603050405020304" pitchFamily="18" charset="0"/>
                <a:cs typeface="Times New Roman" panose="02020603050405020304" pitchFamily="18" charset="0"/>
              </a:rPr>
              <a:t>https://beamandrew.github.io/deeplearning/2017/02/23/deep_learning_101_part1.html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起源与早期探索</a:t>
            </a:r>
            <a:endParaRPr lang="zh-CN" altLang="en-US" dirty="0"/>
          </a:p>
        </p:txBody>
      </p:sp>
      <p:pic>
        <p:nvPicPr>
          <p:cNvPr id="4" name="图片 3"/>
          <p:cNvPicPr>
            <a:picLocks noChangeAspect="1"/>
          </p:cNvPicPr>
          <p:nvPr/>
        </p:nvPicPr>
        <p:blipFill>
          <a:blip r:embed="rId2"/>
          <a:stretch>
            <a:fillRect/>
          </a:stretch>
        </p:blipFill>
        <p:spPr>
          <a:xfrm>
            <a:off x="373898" y="1851378"/>
            <a:ext cx="3856931" cy="2244081"/>
          </a:xfrm>
          <a:prstGeom prst="rect">
            <a:avLst/>
          </a:prstGeom>
        </p:spPr>
      </p:pic>
      <p:sp>
        <p:nvSpPr>
          <p:cNvPr id="6" name="文本框 5"/>
          <p:cNvSpPr txBox="1"/>
          <p:nvPr/>
        </p:nvSpPr>
        <p:spPr>
          <a:xfrm>
            <a:off x="521564" y="4369532"/>
            <a:ext cx="3056259" cy="461665"/>
          </a:xfrm>
          <a:prstGeom prst="rect">
            <a:avLst/>
          </a:prstGeom>
          <a:noFill/>
        </p:spPr>
        <p:txBody>
          <a:bodyPr wrap="square">
            <a:spAutoFit/>
          </a:bodyPr>
          <a:lstStyle/>
          <a:p>
            <a:pPr algn="ctr"/>
            <a:r>
              <a:rPr lang="zh-CN" altLang="en-US" sz="2400">
                <a:solidFill>
                  <a:srgbClr val="070707"/>
                </a:solidFill>
                <a:latin typeface="微软雅黑" panose="020B0503020204020204" pitchFamily="34" charset="-122"/>
                <a:ea typeface="微软雅黑" panose="020B0503020204020204" pitchFamily="34" charset="-122"/>
              </a:rPr>
              <a:t>单个生物神经元</a:t>
            </a:r>
            <a:endParaRPr lang="zh-CN" altLang="en-US" sz="2400"/>
          </a:p>
        </p:txBody>
      </p:sp>
      <p:pic>
        <p:nvPicPr>
          <p:cNvPr id="8" name="图片 7"/>
          <p:cNvPicPr>
            <a:picLocks noChangeAspect="1"/>
          </p:cNvPicPr>
          <p:nvPr/>
        </p:nvPicPr>
        <p:blipFill>
          <a:blip r:embed="rId3"/>
          <a:srcRect l="27502"/>
          <a:stretch>
            <a:fillRect/>
          </a:stretch>
        </p:blipFill>
        <p:spPr>
          <a:xfrm>
            <a:off x="4667953" y="1475804"/>
            <a:ext cx="7417848" cy="2919149"/>
          </a:xfrm>
          <a:prstGeom prst="rect">
            <a:avLst/>
          </a:prstGeom>
        </p:spPr>
      </p:pic>
      <p:sp>
        <p:nvSpPr>
          <p:cNvPr id="9" name="文本框 8"/>
          <p:cNvSpPr txBox="1"/>
          <p:nvPr/>
        </p:nvSpPr>
        <p:spPr>
          <a:xfrm>
            <a:off x="6151722" y="4369531"/>
            <a:ext cx="4178332" cy="461665"/>
          </a:xfrm>
          <a:prstGeom prst="rect">
            <a:avLst/>
          </a:prstGeom>
          <a:noFill/>
        </p:spPr>
        <p:txBody>
          <a:bodyPr wrap="square">
            <a:spAutoFit/>
          </a:bodyPr>
          <a:lstStyle/>
          <a:p>
            <a:pPr algn="ctr"/>
            <a:r>
              <a:rPr lang="zh-CN" altLang="en-US" sz="2400" dirty="0">
                <a:solidFill>
                  <a:srgbClr val="070707"/>
                </a:solidFill>
                <a:latin typeface="微软雅黑" panose="020B0503020204020204" pitchFamily="34" charset="-122"/>
                <a:ea typeface="微软雅黑" panose="020B0503020204020204" pitchFamily="34" charset="-122"/>
              </a:rPr>
              <a:t>生物神经元网络产生智能</a:t>
            </a:r>
            <a:endParaRPr lang="zh-CN" altLang="en-US" sz="2400" dirty="0"/>
          </a:p>
        </p:txBody>
      </p:sp>
      <p:sp>
        <p:nvSpPr>
          <p:cNvPr id="5" name="矩形 4"/>
          <p:cNvSpPr/>
          <p:nvPr/>
        </p:nvSpPr>
        <p:spPr>
          <a:xfrm>
            <a:off x="90483" y="6415408"/>
            <a:ext cx="10841990"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http</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://www.andreykurenkov.com/writing/ai</a:t>
            </a:r>
            <a:r>
              <a:rPr lang="en-US" altLang="zh-CN" sz="1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/a-brief-history-of-neural-nets-and-deep-learning</a:t>
            </a:r>
            <a:endPar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hlinkClick r:id="rId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McCulloch-Pitts </a:t>
            </a:r>
            <a:r>
              <a:rPr lang="zh-CN" altLang="en-US"/>
              <a:t>神经元模型（</a:t>
            </a:r>
            <a:r>
              <a:rPr lang="en-US" altLang="zh-CN"/>
              <a:t>1943</a:t>
            </a:r>
            <a:r>
              <a:rPr lang="zh-CN" altLang="en-US"/>
              <a:t>年）</a:t>
            </a:r>
            <a:endParaRPr lang="zh-CN" altLang="en-US" dirty="0"/>
          </a:p>
        </p:txBody>
      </p:sp>
      <p:sp>
        <p:nvSpPr>
          <p:cNvPr id="5" name="文本框 4"/>
          <p:cNvSpPr txBox="1"/>
          <p:nvPr/>
        </p:nvSpPr>
        <p:spPr>
          <a:xfrm>
            <a:off x="328431" y="1120777"/>
            <a:ext cx="10873770" cy="581057"/>
          </a:xfrm>
          <a:prstGeom prst="rect">
            <a:avLst/>
          </a:prstGeom>
          <a:noFill/>
        </p:spPr>
        <p:txBody>
          <a:bodyPr wrap="square">
            <a:spAutoFit/>
          </a:bodyPr>
          <a:lstStyle>
            <a:defPPr>
              <a:defRPr lang="zh-CN"/>
            </a:defPPr>
            <a:lvl1pPr algn="ctr">
              <a:defRPr sz="2400">
                <a:solidFill>
                  <a:srgbClr val="070707"/>
                </a:solidFill>
                <a:latin typeface="微软雅黑" panose="020B0503020204020204" pitchFamily="34" charset="-122"/>
                <a:ea typeface="微软雅黑" panose="020B0503020204020204" pitchFamily="34" charset="-122"/>
              </a:defRPr>
            </a:lvl1pPr>
          </a:lstStyle>
          <a:p>
            <a:pPr algn="l">
              <a:lnSpc>
                <a:spcPct val="150000"/>
              </a:lnSpc>
            </a:pPr>
            <a:r>
              <a:rPr lang="zh-CN" altLang="en-US"/>
              <a:t>感知器：McCulloch</a:t>
            </a:r>
            <a:r>
              <a:rPr lang="en-US" altLang="zh-CN"/>
              <a:t>-</a:t>
            </a:r>
            <a:r>
              <a:rPr lang="zh-CN" altLang="en-US"/>
              <a:t>Pitts，模仿</a:t>
            </a:r>
            <a:r>
              <a:rPr lang="zh-CN" altLang="en-US" b="1"/>
              <a:t>生物神经元</a:t>
            </a:r>
            <a:endParaRPr lang="zh-CN" altLang="en-US"/>
          </a:p>
        </p:txBody>
      </p:sp>
      <p:sp>
        <p:nvSpPr>
          <p:cNvPr id="15" name="矩形 14"/>
          <p:cNvSpPr/>
          <p:nvPr/>
        </p:nvSpPr>
        <p:spPr>
          <a:xfrm>
            <a:off x="169663" y="6421453"/>
            <a:ext cx="8704359"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 Logical Calculus of Ideas Immanent in Nervous Activity" (1943). </a:t>
            </a:r>
          </a:p>
        </p:txBody>
      </p:sp>
      <p:pic>
        <p:nvPicPr>
          <p:cNvPr id="16" name="图片 15"/>
          <p:cNvPicPr>
            <a:picLocks noChangeAspect="1"/>
          </p:cNvPicPr>
          <p:nvPr/>
        </p:nvPicPr>
        <p:blipFill>
          <a:blip r:embed="rId2"/>
          <a:srcRect b="11067"/>
          <a:stretch>
            <a:fillRect/>
          </a:stretch>
        </p:blipFill>
        <p:spPr>
          <a:xfrm>
            <a:off x="169781" y="1967189"/>
            <a:ext cx="4144645" cy="3020715"/>
          </a:xfrm>
          <a:prstGeom prst="rect">
            <a:avLst/>
          </a:prstGeom>
        </p:spPr>
      </p:pic>
      <p:pic>
        <p:nvPicPr>
          <p:cNvPr id="17" name="图片 16"/>
          <p:cNvPicPr>
            <a:picLocks noChangeAspect="1"/>
          </p:cNvPicPr>
          <p:nvPr/>
        </p:nvPicPr>
        <p:blipFill>
          <a:blip r:embed="rId3"/>
          <a:stretch>
            <a:fillRect/>
          </a:stretch>
        </p:blipFill>
        <p:spPr>
          <a:xfrm>
            <a:off x="3001393" y="2868671"/>
            <a:ext cx="1543265" cy="752580"/>
          </a:xfrm>
          <a:prstGeom prst="rect">
            <a:avLst/>
          </a:prstGeom>
        </p:spPr>
      </p:pic>
      <mc:AlternateContent xmlns:mc="http://schemas.openxmlformats.org/markup-compatibility/2006" xmlns:a14="http://schemas.microsoft.com/office/drawing/2010/main">
        <mc:Choice Requires="a14">
          <p:sp>
            <p:nvSpPr>
              <p:cNvPr id="18" name="文本框 4"/>
              <p:cNvSpPr txBox="1"/>
              <p:nvPr/>
            </p:nvSpPr>
            <p:spPr>
              <a:xfrm>
                <a:off x="6423371" y="1619582"/>
                <a:ext cx="5637999" cy="279704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0" fontAlgn="auto">
                  <a:lnSpc>
                    <a:spcPct val="150000"/>
                  </a:lnSpc>
                </a:pPr>
                <a:r>
                  <a:rPr lang="zh-CN" altLang="en-US" sz="2400" b="1" dirty="0">
                    <a:solidFill>
                      <a:schemeClr val="tx2"/>
                    </a:solidFill>
                    <a:latin typeface="微软雅黑" panose="020B0503020204020204" pitchFamily="34" charset="-122"/>
                    <a:ea typeface="微软雅黑" panose="020B0503020204020204" pitchFamily="34" charset="-122"/>
                  </a:rPr>
                  <a:t>逻辑运算，二维输入</a:t>
                </a:r>
                <a14:m>
                  <m:oMath xmlns:m="http://schemas.openxmlformats.org/officeDocument/2006/math">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0,1</m:t>
                            </m:r>
                          </m:e>
                        </m:d>
                      </m:e>
                      <m:sup>
                        <m:r>
                          <a:rPr lang="en-US" altLang="zh-CN" sz="2400" b="0" i="1" smtClean="0">
                            <a:solidFill>
                              <a:srgbClr val="070707"/>
                            </a:solidFill>
                            <a:latin typeface="Cambria Math" panose="02040503050406030204" pitchFamily="18" charset="0"/>
                            <a:ea typeface="微软雅黑" panose="020B0503020204020204" pitchFamily="34" charset="-122"/>
                          </a:rPr>
                          <m:t>2</m:t>
                        </m:r>
                      </m:sup>
                    </m:sSup>
                  </m:oMath>
                </a14:m>
                <a:endParaRPr lang="en-US" altLang="zh-CN" sz="2400" dirty="0">
                  <a:solidFill>
                    <a:srgbClr val="070707"/>
                  </a:solidFill>
                  <a:latin typeface="微软雅黑" panose="020B0503020204020204" pitchFamily="34" charset="-122"/>
                  <a:ea typeface="微软雅黑" panose="020B0503020204020204" pitchFamily="34" charset="-122"/>
                </a:endParaRPr>
              </a:p>
              <a:p>
                <a:pPr indent="0" fontAlgn="auto">
                  <a:lnSpc>
                    <a:spcPct val="150000"/>
                  </a:lnSpc>
                </a:pPr>
                <a:r>
                  <a:rPr lang="en-US" altLang="zh-CN" sz="2400" b="1" dirty="0">
                    <a:latin typeface="微软雅黑" panose="020B0503020204020204" pitchFamily="34" charset="-122"/>
                    <a:ea typeface="微软雅黑" panose="020B0503020204020204" pitchFamily="34" charset="-122"/>
                  </a:rPr>
                  <a:t>AND</a:t>
                </a:r>
                <a:r>
                  <a:rPr lang="en-US" altLang="zh-CN" sz="2400" dirty="0">
                    <a:solidFill>
                      <a:srgbClr val="070707"/>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smtClean="0">
                        <a:solidFill>
                          <a:srgbClr val="070707"/>
                        </a:solidFill>
                        <a:latin typeface="Cambria Math" panose="02040503050406030204" pitchFamily="18" charset="0"/>
                        <a:ea typeface="微软雅黑" panose="020B0503020204020204" pitchFamily="34" charset="-122"/>
                      </a:rPr>
                      <m:t>𝑤𝑥</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𝑏</m:t>
                    </m:r>
                    <m:r>
                      <a:rPr lang="en-US" altLang="zh-CN" sz="2400" b="0" i="1" smtClean="0">
                        <a:solidFill>
                          <a:srgbClr val="070707"/>
                        </a:solidFill>
                        <a:latin typeface="Cambria Math" panose="02040503050406030204" pitchFamily="18" charset="0"/>
                        <a:ea typeface="微软雅黑" panose="020B0503020204020204" pitchFamily="34" charset="-122"/>
                      </a:rPr>
                      <m:t>≔</m:t>
                    </m:r>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𝑥</m:t>
                        </m:r>
                      </m:e>
                      <m:sub>
                        <m:r>
                          <a:rPr lang="en-US" altLang="zh-CN" sz="2400" b="0" i="1" smtClean="0">
                            <a:solidFill>
                              <a:srgbClr val="070707"/>
                            </a:solidFill>
                            <a:latin typeface="Cambria Math" panose="02040503050406030204" pitchFamily="18" charset="0"/>
                            <a:ea typeface="微软雅黑" panose="020B0503020204020204" pitchFamily="34" charset="-122"/>
                          </a:rPr>
                          <m:t>1</m:t>
                        </m:r>
                      </m:sub>
                    </m:sSub>
                    <m:r>
                      <a:rPr lang="en-US" altLang="zh-CN" sz="2400" b="0" i="1" smtClean="0">
                        <a:solidFill>
                          <a:srgbClr val="070707"/>
                        </a:solidFill>
                        <a:latin typeface="Cambria Math" panose="02040503050406030204" pitchFamily="18" charset="0"/>
                        <a:ea typeface="微软雅黑" panose="020B0503020204020204" pitchFamily="34" charset="-122"/>
                      </a:rPr>
                      <m:t>+</m:t>
                    </m:r>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𝑥</m:t>
                        </m:r>
                      </m:e>
                      <m:sub>
                        <m:r>
                          <a:rPr lang="en-US" altLang="zh-CN" sz="2400" b="0" i="1" smtClean="0">
                            <a:solidFill>
                              <a:srgbClr val="070707"/>
                            </a:solidFill>
                            <a:latin typeface="Cambria Math" panose="02040503050406030204" pitchFamily="18" charset="0"/>
                            <a:ea typeface="微软雅黑" panose="020B0503020204020204" pitchFamily="34" charset="-122"/>
                          </a:rPr>
                          <m:t>2</m:t>
                        </m:r>
                      </m:sub>
                    </m:sSub>
                  </m:oMath>
                </a14:m>
                <a:r>
                  <a:rPr lang="en-US" altLang="zh-CN" sz="2400" dirty="0">
                    <a:solidFill>
                      <a:srgbClr val="070707"/>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dirty="0" smtClean="0">
                        <a:solidFill>
                          <a:srgbClr val="070707"/>
                        </a:solidFill>
                        <a:latin typeface="Cambria Math" panose="02040503050406030204" pitchFamily="18" charset="0"/>
                        <a:ea typeface="微软雅黑" panose="020B0503020204020204" pitchFamily="34" charset="-122"/>
                      </a:rPr>
                      <m:t>𝑇</m:t>
                    </m:r>
                    <m:r>
                      <a:rPr lang="en-US" altLang="zh-CN" sz="2400" i="1" dirty="0" smtClean="0">
                        <a:solidFill>
                          <a:srgbClr val="070707"/>
                        </a:solidFill>
                        <a:latin typeface="Cambria Math" panose="02040503050406030204" pitchFamily="18" charset="0"/>
                        <a:ea typeface="微软雅黑" panose="020B0503020204020204" pitchFamily="34" charset="-122"/>
                      </a:rPr>
                      <m:t>=2</m:t>
                    </m:r>
                  </m:oMath>
                </a14:m>
                <a:r>
                  <a:rPr lang="en-US" altLang="zh-CN" sz="2400" dirty="0">
                    <a:solidFill>
                      <a:srgbClr val="070707"/>
                    </a:solidFill>
                    <a:latin typeface="微软雅黑" panose="020B0503020204020204" pitchFamily="34" charset="-122"/>
                    <a:ea typeface="微软雅黑" panose="020B0503020204020204" pitchFamily="34" charset="-122"/>
                  </a:rPr>
                  <a:t>, </a:t>
                </a:r>
              </a:p>
              <a:p>
                <a:pPr indent="0" fontAlgn="auto">
                  <a:lnSpc>
                    <a:spcPct val="150000"/>
                  </a:lnSpc>
                </a:pPr>
                <a:r>
                  <a:rPr lang="en-US" altLang="zh-CN" sz="2400" b="1" dirty="0">
                    <a:latin typeface="微软雅黑" panose="020B0503020204020204" pitchFamily="34" charset="-122"/>
                    <a:ea typeface="微软雅黑" panose="020B0503020204020204" pitchFamily="34" charset="-122"/>
                  </a:rPr>
                  <a:t>OR</a:t>
                </a:r>
                <a:r>
                  <a:rPr lang="en-US" altLang="zh-CN" sz="2400" dirty="0">
                    <a:solidFill>
                      <a:srgbClr val="070707"/>
                    </a:solidFill>
                    <a:latin typeface="微软雅黑" panose="020B0503020204020204" pitchFamily="34" charset="-122"/>
                    <a:ea typeface="微软雅黑" panose="020B0503020204020204" pitchFamily="34" charset="-122"/>
                  </a:rPr>
                  <a:t>   : </a:t>
                </a:r>
                <a14:m>
                  <m:oMath xmlns:m="http://schemas.openxmlformats.org/officeDocument/2006/math">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𝑥</m:t>
                        </m:r>
                      </m:e>
                      <m:sub>
                        <m:r>
                          <a:rPr lang="en-US" altLang="zh-CN" sz="2400" b="0" i="1" smtClean="0">
                            <a:solidFill>
                              <a:srgbClr val="070707"/>
                            </a:solidFill>
                            <a:latin typeface="Cambria Math" panose="02040503050406030204" pitchFamily="18" charset="0"/>
                            <a:ea typeface="微软雅黑" panose="020B0503020204020204" pitchFamily="34" charset="-122"/>
                          </a:rPr>
                          <m:t>1</m:t>
                        </m:r>
                      </m:sub>
                    </m:sSub>
                    <m:r>
                      <a:rPr lang="en-US" altLang="zh-CN" sz="2400" b="0" i="1" smtClean="0">
                        <a:solidFill>
                          <a:srgbClr val="070707"/>
                        </a:solidFill>
                        <a:latin typeface="Cambria Math" panose="02040503050406030204" pitchFamily="18" charset="0"/>
                        <a:ea typeface="微软雅黑" panose="020B0503020204020204" pitchFamily="34" charset="-122"/>
                      </a:rPr>
                      <m:t>+</m:t>
                    </m:r>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𝑥</m:t>
                        </m:r>
                      </m:e>
                      <m:sub>
                        <m:r>
                          <a:rPr lang="en-US" altLang="zh-CN" sz="2400" b="0" i="1" smtClean="0">
                            <a:solidFill>
                              <a:srgbClr val="070707"/>
                            </a:solidFill>
                            <a:latin typeface="Cambria Math" panose="02040503050406030204" pitchFamily="18" charset="0"/>
                            <a:ea typeface="微软雅黑" panose="020B0503020204020204" pitchFamily="34" charset="-122"/>
                          </a:rPr>
                          <m:t>2</m:t>
                        </m:r>
                      </m:sub>
                    </m:sSub>
                  </m:oMath>
                </a14:m>
                <a:r>
                  <a:rPr lang="en-US" altLang="zh-CN" sz="2400" dirty="0">
                    <a:solidFill>
                      <a:srgbClr val="070707"/>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dirty="0" smtClean="0">
                        <a:solidFill>
                          <a:srgbClr val="070707"/>
                        </a:solidFill>
                        <a:latin typeface="Cambria Math" panose="02040503050406030204" pitchFamily="18" charset="0"/>
                        <a:ea typeface="微软雅黑" panose="020B0503020204020204" pitchFamily="34" charset="-122"/>
                      </a:rPr>
                      <m:t>𝑇</m:t>
                    </m:r>
                    <m:r>
                      <a:rPr lang="en-US" altLang="zh-CN" sz="2400" i="1" dirty="0" smtClean="0">
                        <a:solidFill>
                          <a:srgbClr val="070707"/>
                        </a:solidFill>
                        <a:latin typeface="Cambria Math" panose="02040503050406030204" pitchFamily="18" charset="0"/>
                        <a:ea typeface="微软雅黑" panose="020B0503020204020204" pitchFamily="34" charset="-122"/>
                      </a:rPr>
                      <m:t>=1</m:t>
                    </m:r>
                  </m:oMath>
                </a14:m>
                <a:endParaRPr lang="en-US" altLang="zh-CN" sz="2400" dirty="0">
                  <a:solidFill>
                    <a:srgbClr val="070707"/>
                  </a:solidFill>
                  <a:latin typeface="微软雅黑" panose="020B0503020204020204" pitchFamily="34" charset="-122"/>
                  <a:ea typeface="微软雅黑" panose="020B0503020204020204" pitchFamily="34" charset="-122"/>
                </a:endParaRPr>
              </a:p>
              <a:p>
                <a:pPr indent="0" fontAlgn="auto">
                  <a:lnSpc>
                    <a:spcPct val="150000"/>
                  </a:lnSpc>
                </a:pPr>
                <a:r>
                  <a:rPr lang="zh-CN" altLang="en-US" sz="2400" b="1" dirty="0">
                    <a:solidFill>
                      <a:schemeClr val="tx2"/>
                    </a:solidFill>
                    <a:latin typeface="微软雅黑" panose="020B0503020204020204" pitchFamily="34" charset="-122"/>
                    <a:ea typeface="微软雅黑" panose="020B0503020204020204" pitchFamily="34" charset="-122"/>
                  </a:rPr>
                  <a:t>逻辑运算，一维输入</a:t>
                </a:r>
                <a14:m>
                  <m:oMath xmlns:m="http://schemas.openxmlformats.org/officeDocument/2006/math">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0,1</m:t>
                        </m:r>
                      </m:e>
                    </m:d>
                  </m:oMath>
                </a14:m>
                <a:endParaRPr lang="en-US" altLang="zh-CN" sz="2400" dirty="0">
                  <a:solidFill>
                    <a:srgbClr val="070707"/>
                  </a:solidFill>
                  <a:latin typeface="微软雅黑" panose="020B0503020204020204" pitchFamily="34" charset="-122"/>
                  <a:ea typeface="微软雅黑" panose="020B0503020204020204" pitchFamily="34" charset="-122"/>
                </a:endParaRPr>
              </a:p>
              <a:p>
                <a:pPr indent="0" fontAlgn="auto">
                  <a:lnSpc>
                    <a:spcPct val="150000"/>
                  </a:lnSpc>
                </a:pPr>
                <a:r>
                  <a:rPr lang="en-US" altLang="zh-CN" sz="2400" b="1" dirty="0">
                    <a:latin typeface="微软雅黑" panose="020B0503020204020204" pitchFamily="34" charset="-122"/>
                    <a:ea typeface="微软雅黑" panose="020B0503020204020204" pitchFamily="34" charset="-122"/>
                  </a:rPr>
                  <a:t>NOT</a:t>
                </a:r>
                <a:r>
                  <a:rPr lang="en-US" altLang="zh-CN" sz="2400" dirty="0">
                    <a:solidFill>
                      <a:srgbClr val="070707"/>
                    </a:solidFill>
                    <a:latin typeface="微软雅黑" panose="020B0503020204020204" pitchFamily="34" charset="-122"/>
                    <a:ea typeface="微软雅黑" panose="020B0503020204020204" pitchFamily="34" charset="-122"/>
                  </a:rPr>
                  <a:t> : </a:t>
                </a:r>
                <a14:m>
                  <m:oMath xmlns:m="http://schemas.openxmlformats.org/officeDocument/2006/math">
                    <m:r>
                      <a:rPr lang="en-US" altLang="zh-CN" sz="2400" i="1" dirty="0" smtClean="0">
                        <a:solidFill>
                          <a:srgbClr val="070707"/>
                        </a:solidFill>
                        <a:latin typeface="Cambria Math" panose="02040503050406030204" pitchFamily="18" charset="0"/>
                        <a:ea typeface="微软雅黑" panose="020B0503020204020204" pitchFamily="34" charset="-122"/>
                      </a:rPr>
                      <m:t>−</m:t>
                    </m:r>
                    <m:r>
                      <a:rPr lang="en-US" altLang="zh-CN" sz="2400" i="1" dirty="0" smtClean="0">
                        <a:solidFill>
                          <a:srgbClr val="070707"/>
                        </a:solidFill>
                        <a:latin typeface="Cambria Math" panose="02040503050406030204" pitchFamily="18" charset="0"/>
                        <a:ea typeface="微软雅黑" panose="020B0503020204020204" pitchFamily="34" charset="-122"/>
                      </a:rPr>
                      <m:t>𝑥</m:t>
                    </m:r>
                    <m:r>
                      <a:rPr lang="en-US" altLang="zh-CN" sz="2400" i="1" dirty="0" smtClean="0">
                        <a:solidFill>
                          <a:srgbClr val="070707"/>
                        </a:solidFill>
                        <a:latin typeface="Cambria Math" panose="02040503050406030204" pitchFamily="18" charset="0"/>
                        <a:ea typeface="微软雅黑" panose="020B0503020204020204" pitchFamily="34" charset="-122"/>
                      </a:rPr>
                      <m:t>+1</m:t>
                    </m:r>
                  </m:oMath>
                </a14:m>
                <a:r>
                  <a:rPr lang="en-US" altLang="zh-CN" sz="2400" dirty="0">
                    <a:solidFill>
                      <a:srgbClr val="070707"/>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dirty="0" smtClean="0">
                        <a:solidFill>
                          <a:srgbClr val="070707"/>
                        </a:solidFill>
                        <a:latin typeface="Cambria Math" panose="02040503050406030204" pitchFamily="18" charset="0"/>
                        <a:ea typeface="微软雅黑" panose="020B0503020204020204" pitchFamily="34" charset="-122"/>
                      </a:rPr>
                      <m:t>𝑇</m:t>
                    </m:r>
                    <m:r>
                      <a:rPr lang="en-US" altLang="zh-CN" sz="2400" i="1" dirty="0" smtClean="0">
                        <a:solidFill>
                          <a:srgbClr val="070707"/>
                        </a:solidFill>
                        <a:latin typeface="Cambria Math" panose="02040503050406030204" pitchFamily="18" charset="0"/>
                        <a:ea typeface="微软雅黑" panose="020B0503020204020204" pitchFamily="34" charset="-122"/>
                      </a:rPr>
                      <m:t>=1</m:t>
                    </m:r>
                  </m:oMath>
                </a14:m>
                <a:endParaRPr lang="en-US" altLang="zh-CN" sz="24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18" name="文本框 4"/>
              <p:cNvSpPr txBox="1">
                <a:spLocks noRot="1" noChangeAspect="1" noMove="1" noResize="1" noEditPoints="1" noAdjustHandles="1" noChangeArrowheads="1" noChangeShapeType="1" noTextEdit="1"/>
              </p:cNvSpPr>
              <p:nvPr/>
            </p:nvSpPr>
            <p:spPr>
              <a:xfrm>
                <a:off x="6423371" y="1619582"/>
                <a:ext cx="5637999" cy="2797048"/>
              </a:xfrm>
              <a:prstGeom prst="rect">
                <a:avLst/>
              </a:prstGeom>
              <a:blipFill rotWithShape="1">
                <a:blip r:embed="rId4"/>
                <a:stretch>
                  <a:fillRect l="-6" t="-12" r="3"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5"/>
              <p:cNvSpPr txBox="1"/>
              <p:nvPr/>
            </p:nvSpPr>
            <p:spPr>
              <a:xfrm>
                <a:off x="2841625" y="2842260"/>
                <a:ext cx="3011170" cy="7473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𝑦</m:t>
                      </m:r>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m:t>
                      </m:r>
                      <m:d>
                        <m:dPr>
                          <m:begChr m:val="{"/>
                          <m:endChr m:val=""/>
                          <m:ctrlP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ctrlPr>
                        </m:dPr>
                        <m:e>
                          <m:eqArr>
                            <m:eqArrPr>
                              <m:ctrlP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ctrlPr>
                            </m:eqArrPr>
                            <m:e>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1, </m:t>
                              </m:r>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𝑤𝑥</m:t>
                              </m:r>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m:t>
                              </m:r>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𝑏</m:t>
                              </m:r>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m:t>
                              </m:r>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𝑇</m:t>
                              </m:r>
                            </m:e>
                            <m:e>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0,</m:t>
                              </m:r>
                              <m:r>
                                <a:rPr lang="en-US" altLang="zh-CN" sz="2400" i="1">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𝑤𝑥</m:t>
                              </m:r>
                              <m:r>
                                <a:rPr lang="en-US" altLang="zh-CN" sz="2400" i="1">
                                  <a:solidFill>
                                    <a:srgbClr val="070707"/>
                                  </a:solidFill>
                                  <a:latin typeface="Cambria Math" panose="02040503050406030204" pitchFamily="18" charset="0"/>
                                  <a:ea typeface="MS Mincho" charset="0"/>
                                  <a:cs typeface="Cambria Math" panose="02040503050406030204" pitchFamily="18" charset="0"/>
                                </a:rPr>
                                <m:t>+</m:t>
                              </m:r>
                              <m:r>
                                <a:rPr lang="en-US" altLang="zh-CN" sz="2400" i="1">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𝑏</m:t>
                              </m:r>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&lt;</m:t>
                              </m:r>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𝑇</m:t>
                              </m:r>
                            </m:e>
                          </m:eqArr>
                        </m:e>
                      </m:d>
                    </m:oMath>
                  </m:oMathPara>
                </a14:m>
                <a:endParaRPr lang="en-US" altLang="zh-CN" sz="2400" b="0" i="1" dirty="0">
                  <a:solidFill>
                    <a:srgbClr val="070707"/>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19" name="文本框 5"/>
              <p:cNvSpPr txBox="1">
                <a:spLocks noRot="1" noChangeAspect="1" noMove="1" noResize="1" noEditPoints="1" noAdjustHandles="1" noChangeArrowheads="1" noChangeShapeType="1" noTextEdit="1"/>
              </p:cNvSpPr>
              <p:nvPr/>
            </p:nvSpPr>
            <p:spPr>
              <a:xfrm>
                <a:off x="2841625" y="2842260"/>
                <a:ext cx="3011170" cy="747395"/>
              </a:xfrm>
              <a:prstGeom prst="rect">
                <a:avLst/>
              </a:prstGeom>
              <a:blipFill rotWithShape="1">
                <a:blip r:embed="rId5"/>
                <a:stretch>
                  <a:fillRect/>
                </a:stretch>
              </a:blipFill>
            </p:spPr>
            <p:txBody>
              <a:bodyPr/>
              <a:lstStyle/>
              <a:p>
                <a:r>
                  <a:rPr lang="zh-CN" altLang="en-US">
                    <a:noFill/>
                  </a:rPr>
                  <a:t> </a:t>
                </a:r>
              </a:p>
            </p:txBody>
          </p:sp>
        </mc:Fallback>
      </mc:AlternateContent>
      <p:sp>
        <p:nvSpPr>
          <p:cNvPr id="21" name="文本框 20"/>
          <p:cNvSpPr txBox="1"/>
          <p:nvPr/>
        </p:nvSpPr>
        <p:spPr>
          <a:xfrm>
            <a:off x="381242" y="5434136"/>
            <a:ext cx="6096964" cy="461665"/>
          </a:xfrm>
          <a:prstGeom prst="rect">
            <a:avLst/>
          </a:prstGeom>
          <a:noFill/>
        </p:spPr>
        <p:txBody>
          <a:bodyPr wrap="square">
            <a:spAutoFit/>
          </a:bodyPr>
          <a:lstStyle/>
          <a:p>
            <a:pPr algn="l">
              <a:spcBef>
                <a:spcPts val="600"/>
              </a:spcBef>
            </a:pPr>
            <a:r>
              <a:rPr lang="zh-CN" altLang="en-US" sz="2400" b="1" i="0" dirty="0">
                <a:effectLst/>
                <a:latin typeface="微软雅黑" panose="020B0503020204020204" pitchFamily="34" charset="-122"/>
                <a:ea typeface="微软雅黑" panose="020B0503020204020204" pitchFamily="34" charset="-122"/>
              </a:rPr>
              <a:t>重要意义：开启人工神经网络模型的先河</a:t>
            </a:r>
          </a:p>
        </p:txBody>
      </p:sp>
      <p:sp>
        <p:nvSpPr>
          <p:cNvPr id="2" name="文本框 1"/>
          <p:cNvSpPr txBox="1"/>
          <p:nvPr/>
        </p:nvSpPr>
        <p:spPr>
          <a:xfrm>
            <a:off x="6423371" y="4459956"/>
            <a:ext cx="5387388" cy="1753235"/>
          </a:xfrm>
          <a:prstGeom prst="rect">
            <a:avLst/>
          </a:prstGeom>
          <a:noFill/>
        </p:spPr>
        <p:txBody>
          <a:bodyPr wrap="square">
            <a:spAutoFit/>
          </a:bodyPr>
          <a:lstStyle/>
          <a:p>
            <a:pPr indent="0" algn="l" fontAlgn="auto">
              <a:lnSpc>
                <a:spcPct val="150000"/>
              </a:lnSpc>
              <a:spcBef>
                <a:spcPts val="600"/>
              </a:spcBef>
            </a:pPr>
            <a:r>
              <a:rPr lang="zh-CN" altLang="en-US" sz="2400" b="1" dirty="0">
                <a:solidFill>
                  <a:schemeClr val="tx2"/>
                </a:solidFill>
                <a:latin typeface="微软雅黑" panose="020B0503020204020204" pitchFamily="34" charset="-122"/>
                <a:ea typeface="微软雅黑" panose="020B0503020204020204" pitchFamily="34" charset="-122"/>
              </a:rPr>
              <a:t>简单的激活操作可以执行多种逻辑运算，给人很大的信心</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其组成的网络可以像计算机一样执行非常复杂的任务</a:t>
            </a:r>
            <a:endParaRPr lang="zh-CN" altLang="en-US" sz="2400" b="1" i="0" dirty="0">
              <a:solidFill>
                <a:schemeClr val="tx2"/>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1242" y="0"/>
            <a:ext cx="6798491" cy="761979"/>
          </a:xfrm>
        </p:spPr>
        <p:txBody>
          <a:bodyPr/>
          <a:lstStyle/>
          <a:p>
            <a:r>
              <a:rPr lang="zh-CN" altLang="en-US"/>
              <a:t>人工智能的提出（</a:t>
            </a:r>
            <a:r>
              <a:rPr lang="en-US" altLang="zh-CN"/>
              <a:t>1956</a:t>
            </a:r>
            <a:r>
              <a:rPr lang="zh-CN" altLang="en-US"/>
              <a:t>年）</a:t>
            </a:r>
            <a:endParaRPr lang="zh-CN" altLang="en-US" dirty="0"/>
          </a:p>
        </p:txBody>
      </p:sp>
      <p:sp>
        <p:nvSpPr>
          <p:cNvPr id="5" name="文本框 4"/>
          <p:cNvSpPr txBox="1"/>
          <p:nvPr/>
        </p:nvSpPr>
        <p:spPr>
          <a:xfrm>
            <a:off x="277201" y="1022452"/>
            <a:ext cx="11357566" cy="1422954"/>
          </a:xfrm>
          <a:prstGeom prst="rect">
            <a:avLst/>
          </a:prstGeom>
          <a:noFill/>
        </p:spPr>
        <p:txBody>
          <a:bodyPr wrap="square">
            <a:spAutoFit/>
          </a:bodyPr>
          <a:lstStyle>
            <a:defPPr>
              <a:defRPr lang="zh-CN"/>
            </a:defPPr>
            <a:lvl1pPr algn="ctr">
              <a:defRPr sz="2400">
                <a:solidFill>
                  <a:srgbClr val="070707"/>
                </a:solidFill>
                <a:latin typeface="微软雅黑" panose="020B0503020204020204" pitchFamily="34" charset="-122"/>
                <a:ea typeface="微软雅黑" panose="020B0503020204020204" pitchFamily="34" charset="-122"/>
              </a:defRPr>
            </a:lvl1pPr>
          </a:lstStyle>
          <a:p>
            <a:pPr algn="l">
              <a:lnSpc>
                <a:spcPct val="150000"/>
              </a:lnSpc>
            </a:pPr>
            <a:r>
              <a:rPr lang="en-US" altLang="zh-CN" sz="2000"/>
              <a:t>1956</a:t>
            </a:r>
            <a:r>
              <a:rPr lang="zh-CN" altLang="en-US" sz="2000"/>
              <a:t>年达特茅斯会议：由马文</a:t>
            </a:r>
            <a:r>
              <a:rPr lang="en-US" altLang="zh-CN" sz="2000"/>
              <a:t>·</a:t>
            </a:r>
            <a:r>
              <a:rPr lang="zh-CN" altLang="en-US" sz="2000"/>
              <a:t>明斯基、约翰</a:t>
            </a:r>
            <a:r>
              <a:rPr lang="en-US" altLang="zh-CN" sz="2000"/>
              <a:t>·</a:t>
            </a:r>
            <a:r>
              <a:rPr lang="zh-CN" altLang="en-US" sz="2000"/>
              <a:t>麦卡锡、</a:t>
            </a:r>
            <a:r>
              <a:rPr lang="zh-CN" altLang="en-US" sz="2000" b="0" i="0">
                <a:effectLst/>
                <a:latin typeface="Arial" panose="020B0604020202020204" pitchFamily="34" charset="0"/>
              </a:rPr>
              <a:t>纳撒尼尔</a:t>
            </a:r>
            <a:r>
              <a:rPr lang="en-US" altLang="zh-CN" sz="2000" b="0" i="0">
                <a:effectLst/>
                <a:latin typeface="Arial" panose="020B0604020202020204" pitchFamily="34" charset="0"/>
              </a:rPr>
              <a:t>·</a:t>
            </a:r>
            <a:r>
              <a:rPr lang="zh-CN" altLang="en-US" sz="2000" b="0" i="0">
                <a:effectLst/>
                <a:latin typeface="Arial" panose="020B0604020202020204" pitchFamily="34" charset="0"/>
              </a:rPr>
              <a:t>罗切斯特</a:t>
            </a:r>
            <a:r>
              <a:rPr lang="zh-CN" altLang="en-US" sz="2000">
                <a:latin typeface="Arial" panose="020B0604020202020204" pitchFamily="34" charset="0"/>
              </a:rPr>
              <a:t>、</a:t>
            </a:r>
            <a:r>
              <a:rPr lang="zh-CN" altLang="en-US" sz="2000" b="0" i="0" u="none" strike="noStrike">
                <a:effectLst/>
                <a:latin typeface="Arial" panose="020B0604020202020204" pitchFamily="34" charset="0"/>
              </a:rPr>
              <a:t>克劳德</a:t>
            </a:r>
            <a:r>
              <a:rPr lang="en-US" altLang="zh-CN" sz="2000" b="0" i="0" u="none" strike="noStrike">
                <a:effectLst/>
                <a:latin typeface="Arial" panose="020B0604020202020204" pitchFamily="34" charset="0"/>
              </a:rPr>
              <a:t>·</a:t>
            </a:r>
            <a:r>
              <a:rPr lang="zh-CN" altLang="en-US" sz="2000" b="0" i="0" u="none" strike="noStrike">
                <a:effectLst/>
                <a:latin typeface="Arial" panose="020B0604020202020204" pitchFamily="34" charset="0"/>
              </a:rPr>
              <a:t>香农</a:t>
            </a:r>
            <a:r>
              <a:rPr lang="zh-CN" altLang="en-US" sz="2000"/>
              <a:t>组织。</a:t>
            </a:r>
            <a:endParaRPr lang="en-US" altLang="zh-CN" sz="2000"/>
          </a:p>
          <a:p>
            <a:pPr algn="l">
              <a:lnSpc>
                <a:spcPct val="150000"/>
              </a:lnSpc>
            </a:pPr>
            <a:r>
              <a:rPr lang="zh-CN" altLang="en-US" sz="2000"/>
              <a:t>会议的提案包括这一断言：“</a:t>
            </a:r>
            <a:r>
              <a:rPr lang="en-US" altLang="zh-CN" sz="2000">
                <a:solidFill>
                  <a:srgbClr val="002B7F"/>
                </a:solidFill>
              </a:rPr>
              <a:t>every aspect of learning or any other feature of intelligence can be so precisely described that a machine can be made to simulate it</a:t>
            </a:r>
            <a:r>
              <a:rPr lang="zh-CN" altLang="en-US" sz="2000"/>
              <a:t>”。</a:t>
            </a:r>
          </a:p>
        </p:txBody>
      </p:sp>
      <p:pic>
        <p:nvPicPr>
          <p:cNvPr id="2" name="图片 1"/>
          <p:cNvPicPr>
            <a:picLocks noChangeAspect="1"/>
          </p:cNvPicPr>
          <p:nvPr/>
        </p:nvPicPr>
        <p:blipFill>
          <a:blip r:embed="rId3"/>
          <a:stretch>
            <a:fillRect/>
          </a:stretch>
        </p:blipFill>
        <p:spPr>
          <a:xfrm>
            <a:off x="438699" y="2705879"/>
            <a:ext cx="5217033" cy="3280231"/>
          </a:xfrm>
          <a:prstGeom prst="rect">
            <a:avLst/>
          </a:prstGeom>
        </p:spPr>
      </p:pic>
      <p:sp>
        <p:nvSpPr>
          <p:cNvPr id="6" name="文本框 6"/>
          <p:cNvSpPr txBox="1"/>
          <p:nvPr/>
        </p:nvSpPr>
        <p:spPr>
          <a:xfrm>
            <a:off x="5955984" y="3027599"/>
            <a:ext cx="5728335" cy="280794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defTabSz="457200">
              <a:lnSpc>
                <a:spcPct val="150000"/>
              </a:lnSpc>
              <a:buFont typeface="Wingdings" panose="05000000000000000000" pitchFamily="2" charset="2"/>
              <a:buChar char="Ø"/>
            </a:pPr>
            <a:r>
              <a:rPr lang="en-US" altLang="zh-CN" sz="2000" dirty="0" err="1">
                <a:solidFill>
                  <a:prstClr val="black"/>
                </a:solidFill>
                <a:latin typeface="微软雅黑" panose="020B0503020204020204" pitchFamily="34" charset="-122"/>
                <a:ea typeface="微软雅黑" panose="020B0503020204020204" pitchFamily="34" charset="-122"/>
              </a:rPr>
              <a:t>MacCarthy</a:t>
            </a:r>
            <a:r>
              <a:rPr lang="en-US" altLang="zh-CN" sz="2000" dirty="0">
                <a:solidFill>
                  <a:prstClr val="black"/>
                </a:solidFill>
                <a:latin typeface="微软雅黑" panose="020B0503020204020204" pitchFamily="34" charset="-122"/>
                <a:ea typeface="微软雅黑" panose="020B0503020204020204" pitchFamily="34" charset="-122"/>
              </a:rPr>
              <a:t>: 1951</a:t>
            </a:r>
            <a:r>
              <a:rPr lang="zh-CN" altLang="en-US" sz="2000" dirty="0">
                <a:solidFill>
                  <a:prstClr val="black"/>
                </a:solidFill>
                <a:latin typeface="微软雅黑" panose="020B0503020204020204" pitchFamily="34" charset="-122"/>
                <a:ea typeface="微软雅黑" panose="020B0503020204020204" pitchFamily="34" charset="-122"/>
              </a:rPr>
              <a:t>年普林斯顿数学博士</a:t>
            </a:r>
            <a:endParaRPr lang="en-US" altLang="zh-CN" sz="2000" dirty="0">
              <a:solidFill>
                <a:prstClr val="black"/>
              </a:solidFill>
              <a:latin typeface="微软雅黑" panose="020B0503020204020204" pitchFamily="34" charset="-122"/>
              <a:ea typeface="微软雅黑" panose="020B0503020204020204" pitchFamily="34" charset="-122"/>
            </a:endParaRPr>
          </a:p>
          <a:p>
            <a:pPr marL="285750" indent="-285750" defTabSz="457200">
              <a:lnSpc>
                <a:spcPct val="150000"/>
              </a:lnSpc>
              <a:buFont typeface="Wingdings" panose="05000000000000000000" pitchFamily="2" charset="2"/>
              <a:buChar char="Ø"/>
            </a:pPr>
            <a:r>
              <a:rPr lang="en-US" altLang="zh-CN" sz="2000" dirty="0">
                <a:solidFill>
                  <a:prstClr val="black"/>
                </a:solidFill>
                <a:latin typeface="微软雅黑" panose="020B0503020204020204" pitchFamily="34" charset="-122"/>
                <a:ea typeface="微软雅黑" panose="020B0503020204020204" pitchFamily="34" charset="-122"/>
              </a:rPr>
              <a:t>Minsky</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1950</a:t>
            </a:r>
            <a:r>
              <a:rPr lang="zh-CN" altLang="en-US" sz="2000" dirty="0">
                <a:solidFill>
                  <a:prstClr val="black"/>
                </a:solidFill>
                <a:latin typeface="微软雅黑" panose="020B0503020204020204" pitchFamily="34" charset="-122"/>
                <a:ea typeface="微软雅黑" panose="020B0503020204020204" pitchFamily="34" charset="-122"/>
              </a:rPr>
              <a:t>年普林斯顿数学博士</a:t>
            </a:r>
            <a:endParaRPr lang="en-US" altLang="zh-CN" sz="2000" dirty="0">
              <a:solidFill>
                <a:prstClr val="black"/>
              </a:solidFill>
              <a:latin typeface="微软雅黑" panose="020B0503020204020204" pitchFamily="34" charset="-122"/>
              <a:ea typeface="微软雅黑" panose="020B0503020204020204" pitchFamily="34" charset="-122"/>
            </a:endParaRPr>
          </a:p>
          <a:p>
            <a:pPr marL="285750" indent="-285750" defTabSz="457200">
              <a:lnSpc>
                <a:spcPct val="150000"/>
              </a:lnSpc>
              <a:buFont typeface="Wingdings" panose="05000000000000000000" pitchFamily="2" charset="2"/>
              <a:buChar char="Ø"/>
            </a:pPr>
            <a:r>
              <a:rPr lang="en-US" altLang="zh-CN" sz="2000" dirty="0">
                <a:solidFill>
                  <a:prstClr val="black"/>
                </a:solidFill>
                <a:latin typeface="微软雅黑" panose="020B0503020204020204" pitchFamily="34" charset="-122"/>
                <a:ea typeface="微软雅黑" panose="020B0503020204020204" pitchFamily="34" charset="-122"/>
              </a:rPr>
              <a:t>Shannon</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1940</a:t>
            </a:r>
            <a:r>
              <a:rPr lang="zh-CN" altLang="en-US" sz="2000" dirty="0">
                <a:solidFill>
                  <a:prstClr val="black"/>
                </a:solidFill>
                <a:latin typeface="微软雅黑" panose="020B0503020204020204" pitchFamily="34" charset="-122"/>
                <a:ea typeface="微软雅黑" panose="020B0503020204020204" pitchFamily="34" charset="-122"/>
              </a:rPr>
              <a:t>年</a:t>
            </a:r>
            <a:r>
              <a:rPr lang="en-US" altLang="zh-CN" sz="2000" dirty="0">
                <a:solidFill>
                  <a:prstClr val="black"/>
                </a:solidFill>
                <a:latin typeface="微软雅黑" panose="020B0503020204020204" pitchFamily="34" charset="-122"/>
                <a:ea typeface="微软雅黑" panose="020B0503020204020204" pitchFamily="34" charset="-122"/>
              </a:rPr>
              <a:t>MIT</a:t>
            </a:r>
            <a:r>
              <a:rPr lang="zh-CN" altLang="en-US" sz="2000" dirty="0">
                <a:solidFill>
                  <a:prstClr val="black"/>
                </a:solidFill>
                <a:latin typeface="微软雅黑" panose="020B0503020204020204" pitchFamily="34" charset="-122"/>
                <a:ea typeface="微软雅黑" panose="020B0503020204020204" pitchFamily="34" charset="-122"/>
              </a:rPr>
              <a:t>数学博士、数学家</a:t>
            </a:r>
            <a:endParaRPr lang="en-US" altLang="zh-CN" sz="2000" dirty="0">
              <a:solidFill>
                <a:prstClr val="black"/>
              </a:solidFill>
              <a:latin typeface="微软雅黑" panose="020B0503020204020204" pitchFamily="34" charset="-122"/>
              <a:ea typeface="微软雅黑" panose="020B0503020204020204" pitchFamily="34" charset="-122"/>
            </a:endParaRPr>
          </a:p>
          <a:p>
            <a:pPr marL="285750" indent="-285750" defTabSz="457200">
              <a:lnSpc>
                <a:spcPct val="150000"/>
              </a:lnSpc>
              <a:buFont typeface="Wingdings" panose="05000000000000000000" pitchFamily="2" charset="2"/>
              <a:buChar char="Ø"/>
            </a:pPr>
            <a:r>
              <a:rPr lang="en-US" altLang="zh-CN" sz="2000" dirty="0" err="1">
                <a:solidFill>
                  <a:prstClr val="black"/>
                </a:solidFill>
                <a:latin typeface="微软雅黑" panose="020B0503020204020204" pitchFamily="34" charset="-122"/>
                <a:ea typeface="微软雅黑" panose="020B0503020204020204" pitchFamily="34" charset="-122"/>
              </a:rPr>
              <a:t>Solomonoff</a:t>
            </a:r>
            <a:r>
              <a:rPr lang="zh-CN" altLang="en-US" sz="2000" dirty="0">
                <a:solidFill>
                  <a:prstClr val="black"/>
                </a:solidFill>
                <a:latin typeface="微软雅黑" panose="020B0503020204020204" pitchFamily="34" charset="-122"/>
                <a:ea typeface="微软雅黑" panose="020B0503020204020204" pitchFamily="34" charset="-122"/>
              </a:rPr>
              <a:t>：物理硕士、数学家</a:t>
            </a:r>
            <a:endParaRPr lang="en-US" altLang="zh-CN" sz="2000" dirty="0">
              <a:solidFill>
                <a:prstClr val="black"/>
              </a:solidFill>
              <a:latin typeface="微软雅黑" panose="020B0503020204020204" pitchFamily="34" charset="-122"/>
              <a:ea typeface="微软雅黑" panose="020B0503020204020204" pitchFamily="34" charset="-122"/>
            </a:endParaRPr>
          </a:p>
          <a:p>
            <a:pPr marL="285750" indent="-285750" defTabSz="457200">
              <a:lnSpc>
                <a:spcPct val="150000"/>
              </a:lnSpc>
              <a:buFont typeface="Wingdings" panose="05000000000000000000" pitchFamily="2" charset="2"/>
              <a:buChar char="Ø"/>
            </a:pPr>
            <a:r>
              <a:rPr lang="en-US" altLang="zh-CN" sz="2000" dirty="0">
                <a:solidFill>
                  <a:prstClr val="black"/>
                </a:solidFill>
                <a:latin typeface="微软雅黑" panose="020B0503020204020204" pitchFamily="34" charset="-122"/>
                <a:ea typeface="微软雅黑" panose="020B0503020204020204" pitchFamily="34" charset="-122"/>
              </a:rPr>
              <a:t>Selfridge</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1945</a:t>
            </a:r>
            <a:r>
              <a:rPr lang="zh-CN" altLang="en-US" sz="2000" dirty="0">
                <a:solidFill>
                  <a:prstClr val="black"/>
                </a:solidFill>
                <a:latin typeface="微软雅黑" panose="020B0503020204020204" pitchFamily="34" charset="-122"/>
                <a:ea typeface="微软雅黑" panose="020B0503020204020204" pitchFamily="34" charset="-122"/>
              </a:rPr>
              <a:t>年</a:t>
            </a:r>
            <a:r>
              <a:rPr lang="en-US" altLang="zh-CN" sz="2000" dirty="0">
                <a:solidFill>
                  <a:prstClr val="black"/>
                </a:solidFill>
                <a:latin typeface="微软雅黑" panose="020B0503020204020204" pitchFamily="34" charset="-122"/>
                <a:ea typeface="微软雅黑" panose="020B0503020204020204" pitchFamily="34" charset="-122"/>
              </a:rPr>
              <a:t>MIT</a:t>
            </a:r>
            <a:r>
              <a:rPr lang="zh-CN" altLang="en-US" sz="2000" dirty="0">
                <a:solidFill>
                  <a:prstClr val="black"/>
                </a:solidFill>
                <a:latin typeface="微软雅黑" panose="020B0503020204020204" pitchFamily="34" charset="-122"/>
                <a:ea typeface="微软雅黑" panose="020B0503020204020204" pitchFamily="34" charset="-122"/>
              </a:rPr>
              <a:t>数学学士学位，数学家</a:t>
            </a:r>
            <a:endParaRPr lang="en-US" altLang="zh-CN" sz="2000" dirty="0">
              <a:solidFill>
                <a:prstClr val="black"/>
              </a:solidFill>
              <a:latin typeface="微软雅黑" panose="020B0503020204020204" pitchFamily="34" charset="-122"/>
              <a:ea typeface="微软雅黑" panose="020B0503020204020204" pitchFamily="34" charset="-122"/>
            </a:endParaRPr>
          </a:p>
          <a:p>
            <a:pPr marL="285750" indent="-285750" defTabSz="457200">
              <a:lnSpc>
                <a:spcPct val="150000"/>
              </a:lnSpc>
              <a:buFont typeface="Wingdings" panose="05000000000000000000" pitchFamily="2" charset="2"/>
              <a:buChar char="Ø"/>
            </a:pPr>
            <a:r>
              <a:rPr lang="en-US" altLang="zh-CN" sz="2000" dirty="0">
                <a:solidFill>
                  <a:prstClr val="black"/>
                </a:solidFill>
                <a:latin typeface="微软雅黑" panose="020B0503020204020204" pitchFamily="34" charset="-122"/>
                <a:ea typeface="微软雅黑" panose="020B0503020204020204" pitchFamily="34" charset="-122"/>
              </a:rPr>
              <a:t>More</a:t>
            </a:r>
            <a:r>
              <a:rPr lang="zh-CN" altLang="en-US" sz="2000" dirty="0">
                <a:solidFill>
                  <a:prstClr val="black"/>
                </a:solidFill>
                <a:latin typeface="微软雅黑" panose="020B0503020204020204" pitchFamily="34" charset="-122"/>
                <a:ea typeface="微软雅黑" panose="020B0503020204020204" pitchFamily="34" charset="-122"/>
              </a:rPr>
              <a:t>：数学家、计算机科学家</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人工智能的第一次危机</a:t>
            </a:r>
            <a:endParaRPr lang="zh-CN" altLang="en-US" dirty="0"/>
          </a:p>
        </p:txBody>
      </p:sp>
      <p:pic>
        <p:nvPicPr>
          <p:cNvPr id="4" name="Picture 2"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34571" t="56602" r="49553"/>
          <a:stretch>
            <a:fillRect/>
          </a:stretch>
        </p:blipFill>
        <p:spPr>
          <a:xfrm>
            <a:off x="7514435" y="963183"/>
            <a:ext cx="2862270" cy="3675429"/>
          </a:xfrm>
          <a:prstGeom prst="rect">
            <a:avLst/>
          </a:prstGeom>
        </p:spPr>
      </p:pic>
      <p:pic>
        <p:nvPicPr>
          <p:cNvPr id="7" name="图片 6"/>
          <p:cNvPicPr>
            <a:picLocks noChangeAspect="1"/>
          </p:cNvPicPr>
          <p:nvPr/>
        </p:nvPicPr>
        <p:blipFill>
          <a:blip r:embed="rId3"/>
          <a:stretch>
            <a:fillRect/>
          </a:stretch>
        </p:blipFill>
        <p:spPr>
          <a:xfrm>
            <a:off x="635159" y="859801"/>
            <a:ext cx="6050875" cy="3213873"/>
          </a:xfrm>
          <a:prstGeom prst="rect">
            <a:avLst/>
          </a:prstGeom>
        </p:spPr>
      </p:pic>
      <p:sp>
        <p:nvSpPr>
          <p:cNvPr id="8" name="矩形 7"/>
          <p:cNvSpPr/>
          <p:nvPr/>
        </p:nvSpPr>
        <p:spPr>
          <a:xfrm>
            <a:off x="2237105" y="1164590"/>
            <a:ext cx="1118870" cy="3022600"/>
          </a:xfrm>
          <a:prstGeom prst="rect">
            <a:avLst/>
          </a:prstGeom>
          <a:noFill/>
          <a:ln w="25400" cmpd="sng">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p:cNvSpPr txBox="1"/>
          <p:nvPr/>
        </p:nvSpPr>
        <p:spPr>
          <a:xfrm>
            <a:off x="206896" y="4344166"/>
            <a:ext cx="11603862" cy="1842940"/>
          </a:xfrm>
          <a:prstGeom prst="rect">
            <a:avLst/>
          </a:prstGeom>
          <a:noFill/>
        </p:spPr>
        <p:txBody>
          <a:bodyPr wrap="square">
            <a:spAutoFit/>
          </a:bodyPr>
          <a:lstStyle>
            <a:defPPr>
              <a:defRPr lang="zh-CN"/>
            </a:defPPr>
            <a:lvl1pPr algn="ctr">
              <a:defRPr sz="2400">
                <a:solidFill>
                  <a:srgbClr val="070707"/>
                </a:solidFill>
                <a:latin typeface="微软雅黑" panose="020B0503020204020204" pitchFamily="34" charset="-122"/>
                <a:ea typeface="微软雅黑" panose="020B0503020204020204" pitchFamily="34" charset="-122"/>
              </a:defRPr>
            </a:lvl1pPr>
          </a:lstStyle>
          <a:p>
            <a:pPr algn="l" fontAlgn="auto">
              <a:lnSpc>
                <a:spcPct val="150000"/>
              </a:lnSpc>
              <a:spcBef>
                <a:spcPts val="600"/>
              </a:spcBef>
            </a:pPr>
            <a:r>
              <a:rPr lang="en-US" altLang="zh-CN" b="0" i="0">
                <a:effectLst/>
                <a:latin typeface="Inter"/>
              </a:rPr>
              <a:t>Minsky </a:t>
            </a:r>
            <a:r>
              <a:rPr lang="zh-CN" altLang="en-US" b="0" i="0">
                <a:effectLst/>
                <a:latin typeface="Inter"/>
              </a:rPr>
              <a:t>与 </a:t>
            </a:r>
            <a:r>
              <a:rPr lang="en-US" altLang="zh-CN" b="0" i="0">
                <a:effectLst/>
                <a:latin typeface="Inter"/>
              </a:rPr>
              <a:t>Papert </a:t>
            </a:r>
            <a:r>
              <a:rPr lang="zh-CN" altLang="en-US" b="0" i="0">
                <a:effectLst/>
                <a:latin typeface="Inter"/>
              </a:rPr>
              <a:t>的批评（</a:t>
            </a:r>
            <a:r>
              <a:rPr lang="en-US" altLang="zh-CN" b="0" i="0">
                <a:effectLst/>
                <a:latin typeface="Inter"/>
              </a:rPr>
              <a:t>《</a:t>
            </a:r>
            <a:r>
              <a:rPr lang="zh-CN" altLang="en-US" b="0" i="0">
                <a:effectLst/>
                <a:latin typeface="Inter"/>
              </a:rPr>
              <a:t>感知机</a:t>
            </a:r>
            <a:r>
              <a:rPr lang="en-US" altLang="zh-CN" b="0" i="0">
                <a:effectLst/>
                <a:latin typeface="Inter"/>
              </a:rPr>
              <a:t>》</a:t>
            </a:r>
            <a:r>
              <a:rPr lang="zh-CN" altLang="en-US" b="0" i="0">
                <a:effectLst/>
                <a:latin typeface="Inter"/>
              </a:rPr>
              <a:t>一书）</a:t>
            </a:r>
            <a:r>
              <a:rPr lang="en-US" altLang="zh-CN" sz="2400" b="1">
                <a:latin typeface="微软雅黑" panose="020B0503020204020204" pitchFamily="34" charset="-122"/>
                <a:ea typeface="微软雅黑" panose="020B0503020204020204" pitchFamily="34" charset="-122"/>
              </a:rPr>
              <a:t>:</a:t>
            </a:r>
          </a:p>
          <a:p>
            <a:pPr marL="457200" indent="-457200" algn="l" fontAlgn="auto">
              <a:lnSpc>
                <a:spcPct val="150000"/>
              </a:lnSpc>
              <a:spcBef>
                <a:spcPts val="600"/>
              </a:spcBef>
              <a:buAutoNum type="arabicParenBoth"/>
            </a:pPr>
            <a:r>
              <a:rPr lang="zh-CN" altLang="en-US" sz="2400">
                <a:latin typeface="微软雅黑" panose="020B0503020204020204" pitchFamily="34" charset="-122"/>
                <a:ea typeface="微软雅黑" panose="020B0503020204020204" pitchFamily="34" charset="-122"/>
              </a:rPr>
              <a:t>我们甚至需要使用</a:t>
            </a:r>
            <a:r>
              <a:rPr lang="en-US" altLang="zh-CN" sz="2400">
                <a:latin typeface="微软雅黑" panose="020B0503020204020204" pitchFamily="34" charset="-122"/>
                <a:ea typeface="微软雅黑" panose="020B0503020204020204" pitchFamily="34" charset="-122"/>
              </a:rPr>
              <a:t>MLP</a:t>
            </a:r>
            <a:r>
              <a:rPr lang="zh-CN" altLang="en-US" sz="2400">
                <a:latin typeface="微软雅黑" panose="020B0503020204020204" pitchFamily="34" charset="-122"/>
                <a:ea typeface="微软雅黑" panose="020B0503020204020204" pitchFamily="34" charset="-122"/>
              </a:rPr>
              <a:t>（多层感知器）来表示简单的非线性函数，如</a:t>
            </a:r>
            <a:r>
              <a:rPr lang="en-US" altLang="zh-CN" sz="2400">
                <a:latin typeface="微软雅黑" panose="020B0503020204020204" pitchFamily="34" charset="-122"/>
                <a:ea typeface="微软雅黑" panose="020B0503020204020204" pitchFamily="34" charset="-122"/>
              </a:rPr>
              <a:t>XOR</a:t>
            </a:r>
            <a:r>
              <a:rPr lang="zh-CN" altLang="en-US" sz="2400">
                <a:latin typeface="微软雅黑" panose="020B0503020204020204" pitchFamily="34" charset="-122"/>
                <a:ea typeface="微软雅黑" panose="020B0503020204020204" pitchFamily="34" charset="-122"/>
              </a:rPr>
              <a:t>映射。</a:t>
            </a:r>
            <a:endParaRPr lang="en-US" altLang="zh-CN" sz="2400">
              <a:latin typeface="微软雅黑" panose="020B0503020204020204" pitchFamily="34" charset="-122"/>
              <a:ea typeface="微软雅黑" panose="020B0503020204020204" pitchFamily="34" charset="-122"/>
            </a:endParaRPr>
          </a:p>
          <a:p>
            <a:pPr marL="457200" indent="-457200" algn="l" fontAlgn="auto">
              <a:lnSpc>
                <a:spcPct val="150000"/>
              </a:lnSpc>
              <a:spcBef>
                <a:spcPts val="600"/>
              </a:spcBef>
              <a:buAutoNum type="arabicParenBoth"/>
            </a:pPr>
            <a:r>
              <a:rPr lang="zh-CN" altLang="en-US" sz="2400">
                <a:latin typeface="微软雅黑" panose="020B0503020204020204" pitchFamily="34" charset="-122"/>
                <a:ea typeface="微软雅黑" panose="020B0503020204020204" pitchFamily="34" charset="-122"/>
              </a:rPr>
              <a:t>地球上没有人找到一种可行的方法来训练</a:t>
            </a:r>
            <a:r>
              <a:rPr lang="en-US" altLang="zh-CN" sz="2400">
                <a:latin typeface="微软雅黑" panose="020B0503020204020204" pitchFamily="34" charset="-122"/>
                <a:ea typeface="微软雅黑" panose="020B0503020204020204" pitchFamily="34" charset="-122"/>
              </a:rPr>
              <a:t>MLP</a:t>
            </a:r>
            <a:r>
              <a:rPr lang="zh-CN" altLang="en-US" sz="2400">
                <a:latin typeface="微软雅黑" panose="020B0503020204020204" pitchFamily="34" charset="-122"/>
                <a:ea typeface="微软雅黑" panose="020B0503020204020204" pitchFamily="34" charset="-122"/>
              </a:rPr>
              <a:t>，使其能够学习如此简单的功能。</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神经网络在</a:t>
            </a:r>
            <a:r>
              <a:rPr lang="en-US" altLang="zh-CN"/>
              <a:t>60-70</a:t>
            </a:r>
            <a:r>
              <a:rPr lang="zh-CN" altLang="en-US"/>
              <a:t>年代的停滞状况</a:t>
            </a:r>
            <a:endParaRPr lang="zh-CN" altLang="en-US" dirty="0"/>
          </a:p>
        </p:txBody>
      </p:sp>
      <p:sp>
        <p:nvSpPr>
          <p:cNvPr id="5" name="文本框 4"/>
          <p:cNvSpPr txBox="1"/>
          <p:nvPr/>
        </p:nvSpPr>
        <p:spPr>
          <a:xfrm>
            <a:off x="305852" y="1097582"/>
            <a:ext cx="11208814" cy="1830070"/>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r>
              <a:rPr lang="zh-CN" altLang="en-US" b="1" dirty="0">
                <a:solidFill>
                  <a:srgbClr val="002B7F"/>
                </a:solidFill>
                <a:latin typeface="微软雅黑" panose="020B0503020204020204" pitchFamily="34" charset="-122"/>
                <a:cs typeface="微软雅黑" panose="020B0503020204020204" pitchFamily="34" charset="-122"/>
              </a:rPr>
              <a:t>反向传播（</a:t>
            </a:r>
            <a:r>
              <a:rPr lang="en-US" altLang="zh-CN" b="1" dirty="0">
                <a:solidFill>
                  <a:srgbClr val="002B7F"/>
                </a:solidFill>
                <a:latin typeface="微软雅黑" panose="020B0503020204020204" pitchFamily="34" charset="-122"/>
                <a:cs typeface="微软雅黑" panose="020B0503020204020204" pitchFamily="34" charset="-122"/>
              </a:rPr>
              <a:t> Backpropagation , BP</a:t>
            </a:r>
            <a:r>
              <a:rPr lang="zh-CN" altLang="en-US" b="1" dirty="0">
                <a:solidFill>
                  <a:srgbClr val="002B7F"/>
                </a:solidFill>
                <a:latin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cs typeface="微软雅黑" panose="020B0503020204020204" pitchFamily="34" charset="-122"/>
              </a:rPr>
              <a:t>60</a:t>
            </a:r>
            <a:r>
              <a:rPr lang="zh-CN" altLang="en-US" dirty="0">
                <a:latin typeface="微软雅黑" panose="020B0503020204020204" pitchFamily="34" charset="-122"/>
                <a:cs typeface="微软雅黑" panose="020B0503020204020204" pitchFamily="34" charset="-122"/>
              </a:rPr>
              <a:t>年代初提出，于</a:t>
            </a:r>
            <a:r>
              <a:rPr lang="en-US" altLang="zh-CN" dirty="0">
                <a:latin typeface="微软雅黑" panose="020B0503020204020204" pitchFamily="34" charset="-122"/>
                <a:cs typeface="微软雅黑" panose="020B0503020204020204" pitchFamily="34" charset="-122"/>
              </a:rPr>
              <a:t>1970</a:t>
            </a:r>
            <a:r>
              <a:rPr lang="zh-CN" altLang="en-US" dirty="0">
                <a:latin typeface="微软雅黑" panose="020B0503020204020204" pitchFamily="34" charset="-122"/>
                <a:cs typeface="微软雅黑" panose="020B0503020204020204" pitchFamily="34" charset="-122"/>
              </a:rPr>
              <a:t>年由</a:t>
            </a:r>
            <a:r>
              <a:rPr lang="en-US" altLang="zh-CN" dirty="0">
                <a:latin typeface="微软雅黑" panose="020B0503020204020204" pitchFamily="34" charset="-122"/>
                <a:cs typeface="微软雅黑" panose="020B0503020204020204" pitchFamily="34" charset="-122"/>
              </a:rPr>
              <a:t>Seppo </a:t>
            </a:r>
            <a:r>
              <a:rPr lang="en-US" altLang="zh-CN" dirty="0" err="1">
                <a:latin typeface="微软雅黑" panose="020B0503020204020204" pitchFamily="34" charset="-122"/>
                <a:cs typeface="微软雅黑" panose="020B0503020204020204" pitchFamily="34" charset="-122"/>
              </a:rPr>
              <a:t>Linnainmaa</a:t>
            </a:r>
            <a:r>
              <a:rPr lang="zh-CN" altLang="en-US" dirty="0">
                <a:latin typeface="微软雅黑" panose="020B0503020204020204" pitchFamily="34" charset="-122"/>
                <a:cs typeface="微软雅黑" panose="020B0503020204020204" pitchFamily="34" charset="-122"/>
              </a:rPr>
              <a:t>实现了在计算机上运行，就像今天一样</a:t>
            </a:r>
            <a:endParaRPr lang="en-US" altLang="zh-CN" dirty="0">
              <a:latin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cs typeface="微软雅黑" panose="020B0503020204020204" pitchFamily="34" charset="-122"/>
              </a:rPr>
              <a:t>Paul </a:t>
            </a:r>
            <a:r>
              <a:rPr lang="en-US" altLang="zh-CN" dirty="0" err="1">
                <a:latin typeface="微软雅黑" panose="020B0503020204020204" pitchFamily="34" charset="-122"/>
                <a:cs typeface="微软雅黑" panose="020B0503020204020204" pitchFamily="34" charset="-122"/>
              </a:rPr>
              <a:t>Werbos</a:t>
            </a:r>
            <a:r>
              <a:rPr lang="zh-CN" altLang="en-US" dirty="0">
                <a:latin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cs typeface="微软雅黑" panose="020B0503020204020204" pitchFamily="34" charset="-122"/>
              </a:rPr>
              <a:t>1974</a:t>
            </a:r>
            <a:r>
              <a:rPr lang="zh-CN" altLang="en-US" dirty="0">
                <a:latin typeface="微软雅黑" panose="020B0503020204020204" pitchFamily="34" charset="-122"/>
                <a:cs typeface="微软雅黑" panose="020B0503020204020204" pitchFamily="34" charset="-122"/>
              </a:rPr>
              <a:t>年的博士论文中提出将其用于神经网络</a:t>
            </a:r>
          </a:p>
        </p:txBody>
      </p:sp>
      <p:pic>
        <p:nvPicPr>
          <p:cNvPr id="2" name="Picture 2" descr="Image result for backpropa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54" y="3139708"/>
            <a:ext cx="5436235" cy="285559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185359" y="3305372"/>
            <a:ext cx="3959023" cy="2634183"/>
          </a:xfrm>
          <a:prstGeom prst="rect">
            <a:avLst/>
          </a:prstGeom>
          <a:noFill/>
        </p:spPr>
        <p:txBody>
          <a:bodyPr wrap="square">
            <a:spAutoFit/>
          </a:bodyPr>
          <a:lstStyle/>
          <a:p>
            <a:pPr>
              <a:lnSpc>
                <a:spcPct val="150000"/>
              </a:lnSpc>
            </a:pPr>
            <a:r>
              <a:rPr lang="zh-CN" altLang="en-US" sz="1600">
                <a:solidFill>
                  <a:schemeClr val="bg1">
                    <a:lumMod val="65000"/>
                  </a:schemeClr>
                </a:solidFill>
                <a:latin typeface="微软雅黑" panose="020B0503020204020204" pitchFamily="34" charset="-122"/>
                <a:ea typeface="微软雅黑" panose="020B0503020204020204" pitchFamily="34" charset="-122"/>
              </a:rPr>
              <a:t>但当时的悲观情绪已经到了尽头。事实上，在20世纪70年代初，我确实访问了麻省理工学院的明斯基。我建议我们共同撰写一篇论文，证明MLP实际上可以克服早期的问题……但明斯基对此并不感兴趣。事实上，当时麻省理工学院、哈佛大学或我能找到的任何地方都没有人感兴趣。</a:t>
            </a:r>
          </a:p>
        </p:txBody>
      </p:sp>
      <p:pic>
        <p:nvPicPr>
          <p:cNvPr id="7" name="Picture 2" descr="Image result for Paul Werb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6539" y="3459324"/>
            <a:ext cx="1879766" cy="23262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人工智能的第二波浪潮</a:t>
            </a:r>
            <a:endParaRPr lang="zh-CN" altLang="en-US" dirty="0"/>
          </a:p>
        </p:txBody>
      </p:sp>
      <p:sp>
        <p:nvSpPr>
          <p:cNvPr id="5" name="文本框 4"/>
          <p:cNvSpPr txBox="1"/>
          <p:nvPr/>
        </p:nvSpPr>
        <p:spPr>
          <a:xfrm>
            <a:off x="229870" y="1058545"/>
            <a:ext cx="11285220" cy="3984625"/>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marL="342900" indent="-342900">
              <a:buFont typeface="Wingdings" panose="05000000000000000000" pitchFamily="2" charset="2"/>
              <a:buChar char="p"/>
            </a:pPr>
            <a:r>
              <a:rPr lang="zh-CN" altLang="en-US" dirty="0">
                <a:latin typeface="微软雅黑" panose="020B0503020204020204" pitchFamily="34" charset="-122"/>
                <a:cs typeface="微软雅黑" panose="020B0503020204020204" pitchFamily="34" charset="-122"/>
              </a:rPr>
              <a:t>由于人工智能冬季的寒蝉效应，</a:t>
            </a:r>
            <a:r>
              <a:rPr lang="en-US" altLang="zh-CN" dirty="0" err="1">
                <a:latin typeface="微软雅黑" panose="020B0503020204020204" pitchFamily="34" charset="-122"/>
                <a:cs typeface="微软雅黑" panose="020B0503020204020204" pitchFamily="34" charset="-122"/>
              </a:rPr>
              <a:t>Werbos</a:t>
            </a:r>
            <a:r>
              <a:rPr lang="zh-CN" altLang="en-US" dirty="0">
                <a:latin typeface="微软雅黑" panose="020B0503020204020204" pitchFamily="34" charset="-122"/>
                <a:cs typeface="微软雅黑" panose="020B0503020204020204" pitchFamily="34" charset="-122"/>
              </a:rPr>
              <a:t>直到</a:t>
            </a:r>
            <a:r>
              <a:rPr lang="en-US" altLang="zh-CN" dirty="0">
                <a:latin typeface="微软雅黑" panose="020B0503020204020204" pitchFamily="34" charset="-122"/>
                <a:cs typeface="微软雅黑" panose="020B0503020204020204" pitchFamily="34" charset="-122"/>
              </a:rPr>
              <a:t>1982</a:t>
            </a:r>
            <a:r>
              <a:rPr lang="zh-CN" altLang="en-US" dirty="0">
                <a:latin typeface="微软雅黑" panose="020B0503020204020204" pitchFamily="34" charset="-122"/>
                <a:cs typeface="微软雅黑" panose="020B0503020204020204" pitchFamily="34" charset="-122"/>
              </a:rPr>
              <a:t>年才发表了关于</a:t>
            </a:r>
            <a:r>
              <a:rPr lang="zh-CN" altLang="en-US" b="1" dirty="0">
                <a:solidFill>
                  <a:schemeClr val="tx1"/>
                </a:solidFill>
                <a:latin typeface="微软雅黑" panose="020B0503020204020204" pitchFamily="34" charset="-122"/>
                <a:cs typeface="微软雅黑" panose="020B0503020204020204" pitchFamily="34" charset="-122"/>
              </a:rPr>
              <a:t>反向传播在神经网络中的应用</a:t>
            </a:r>
            <a:r>
              <a:rPr lang="zh-CN" altLang="en-US" dirty="0">
                <a:latin typeface="微软雅黑" panose="020B0503020204020204" pitchFamily="34" charset="-122"/>
                <a:cs typeface="微软雅黑" panose="020B0503020204020204" pitchFamily="34" charset="-122"/>
              </a:rPr>
              <a:t>的文章。</a:t>
            </a:r>
            <a:endParaRPr lang="en-US" altLang="zh-CN" dirty="0">
              <a:latin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p"/>
            </a:pPr>
            <a:r>
              <a:rPr lang="en-US" altLang="zh-CN" b="1" dirty="0">
                <a:solidFill>
                  <a:schemeClr val="tx1"/>
                </a:solidFill>
                <a:latin typeface="微软雅黑" panose="020B0503020204020204" pitchFamily="34" charset="-122"/>
                <a:cs typeface="微软雅黑" panose="020B0503020204020204" pitchFamily="34" charset="-122"/>
              </a:rPr>
              <a:t>Hopfield</a:t>
            </a:r>
            <a:r>
              <a:rPr lang="zh-CN" altLang="en-US" b="1" dirty="0">
                <a:solidFill>
                  <a:schemeClr val="tx1"/>
                </a:solidFill>
                <a:latin typeface="微软雅黑" panose="020B0503020204020204" pitchFamily="34" charset="-122"/>
                <a:cs typeface="微软雅黑" panose="020B0503020204020204" pitchFamily="34" charset="-122"/>
              </a:rPr>
              <a:t>神经网络 </a:t>
            </a:r>
            <a:r>
              <a:rPr lang="en-US" altLang="zh-CN" b="1" dirty="0">
                <a:solidFill>
                  <a:schemeClr val="tx1"/>
                </a:solidFill>
                <a:latin typeface="微软雅黑" panose="020B0503020204020204" pitchFamily="34" charset="-122"/>
                <a:cs typeface="微软雅黑" panose="020B0503020204020204" pitchFamily="34" charset="-122"/>
              </a:rPr>
              <a:t>(1982)</a:t>
            </a:r>
            <a:r>
              <a:rPr lang="zh-CN" altLang="en-US" dirty="0">
                <a:latin typeface="微软雅黑" panose="020B0503020204020204" pitchFamily="34" charset="-122"/>
                <a:cs typeface="微软雅黑" panose="020B0503020204020204" pitchFamily="34" charset="-122"/>
              </a:rPr>
              <a:t>，它主要用于解决联想记忆、优化问题和组合问题等领域。 </a:t>
            </a:r>
            <a:r>
              <a:rPr lang="en-US" altLang="zh-CN" dirty="0">
                <a:latin typeface="微软雅黑" panose="020B0503020204020204" pitchFamily="34" charset="-122"/>
                <a:cs typeface="微软雅黑" panose="020B0503020204020204" pitchFamily="34" charset="-122"/>
              </a:rPr>
              <a:t>Hopfield</a:t>
            </a:r>
            <a:r>
              <a:rPr lang="zh-CN" altLang="en-US" dirty="0">
                <a:latin typeface="微软雅黑" panose="020B0503020204020204" pitchFamily="34" charset="-122"/>
                <a:cs typeface="微软雅黑" panose="020B0503020204020204" pitchFamily="34" charset="-122"/>
              </a:rPr>
              <a:t>网络通过定义并最小化以下的</a:t>
            </a:r>
            <a:r>
              <a:rPr lang="zh-CN" altLang="en-US" dirty="0">
                <a:solidFill>
                  <a:srgbClr val="002B7F"/>
                </a:solidFill>
                <a:latin typeface="微软雅黑" panose="020B0503020204020204" pitchFamily="34" charset="-122"/>
                <a:cs typeface="微软雅黑" panose="020B0503020204020204" pitchFamily="34" charset="-122"/>
              </a:rPr>
              <a:t>能量函数</a:t>
            </a:r>
            <a:r>
              <a:rPr lang="zh-CN" altLang="en-US" dirty="0">
                <a:latin typeface="微软雅黑" panose="020B0503020204020204" pitchFamily="34" charset="-122"/>
                <a:cs typeface="微软雅黑" panose="020B0503020204020204" pitchFamily="34" charset="-122"/>
              </a:rPr>
              <a:t>来进行训练：</a:t>
            </a:r>
            <a:endParaRPr lang="en-US" altLang="zh-CN" dirty="0">
              <a:latin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p"/>
            </a:pPr>
            <a:endParaRPr lang="en-US" altLang="zh-CN" dirty="0">
              <a:latin typeface="微软雅黑" panose="020B0503020204020204" pitchFamily="34" charset="-122"/>
              <a:cs typeface="微软雅黑" panose="020B0503020204020204" pitchFamily="34" charset="-122"/>
            </a:endParaRPr>
          </a:p>
          <a:p>
            <a:pPr>
              <a:lnSpc>
                <a:spcPct val="200000"/>
              </a:lnSpc>
              <a:spcBef>
                <a:spcPts val="1800"/>
              </a:spcBef>
            </a:pPr>
            <a:r>
              <a:rPr lang="en-US" altLang="zh-CN" dirty="0">
                <a:latin typeface="微软雅黑" panose="020B0503020204020204" pitchFamily="34" charset="-122"/>
                <a:cs typeface="微软雅黑" panose="020B0503020204020204" pitchFamily="34" charset="-122"/>
              </a:rPr>
              <a:t>   John Hopfield</a:t>
            </a:r>
            <a:r>
              <a:rPr lang="zh-CN" altLang="en-US" dirty="0">
                <a:latin typeface="微软雅黑" panose="020B0503020204020204" pitchFamily="34" charset="-122"/>
                <a:cs typeface="微软雅黑" panose="020B0503020204020204" pitchFamily="34" charset="-122"/>
              </a:rPr>
              <a:t>因为这个工作拿到了</a:t>
            </a:r>
            <a:r>
              <a:rPr lang="en-US" altLang="zh-CN" dirty="0">
                <a:latin typeface="微软雅黑" panose="020B0503020204020204" pitchFamily="34" charset="-122"/>
                <a:cs typeface="微软雅黑" panose="020B0503020204020204" pitchFamily="34" charset="-122"/>
              </a:rPr>
              <a:t>2024</a:t>
            </a:r>
            <a:r>
              <a:rPr lang="zh-CN" altLang="en-US" dirty="0">
                <a:latin typeface="微软雅黑" panose="020B0503020204020204" pitchFamily="34" charset="-122"/>
                <a:cs typeface="微软雅黑" panose="020B0503020204020204" pitchFamily="34" charset="-122"/>
              </a:rPr>
              <a:t>年诺贝尔物理学奖。</a:t>
            </a:r>
          </a:p>
        </p:txBody>
      </p:sp>
      <p:pic>
        <p:nvPicPr>
          <p:cNvPr id="2" name="图片 1"/>
          <p:cNvPicPr>
            <a:picLocks noChangeAspect="1"/>
          </p:cNvPicPr>
          <p:nvPr/>
        </p:nvPicPr>
        <p:blipFill>
          <a:blip r:embed="rId2"/>
          <a:stretch>
            <a:fillRect/>
          </a:stretch>
        </p:blipFill>
        <p:spPr>
          <a:xfrm>
            <a:off x="4436653" y="3389488"/>
            <a:ext cx="3318693" cy="942014"/>
          </a:xfrm>
          <a:prstGeom prst="rect">
            <a:avLst/>
          </a:prstGeom>
        </p:spPr>
      </p:pic>
      <p:sp>
        <p:nvSpPr>
          <p:cNvPr id="6" name="文本框 5"/>
          <p:cNvSpPr txBox="1"/>
          <p:nvPr/>
        </p:nvSpPr>
        <p:spPr>
          <a:xfrm>
            <a:off x="381242" y="6289320"/>
            <a:ext cx="8962050" cy="523220"/>
          </a:xfrm>
          <a:prstGeom prst="rect">
            <a:avLst/>
          </a:prstGeom>
          <a:noFill/>
        </p:spPr>
        <p:txBody>
          <a:bodyPr wrap="square" rtlCol="0">
            <a:spAutoFit/>
          </a:bodyPr>
          <a:lstStyle>
            <a:defPPr>
              <a:defRPr lang="zh-CN"/>
            </a:defPPr>
            <a:lvl1pPr defTabSz="457200">
              <a:defRPr sz="1400">
                <a:solidFill>
                  <a:schemeClr val="bg1"/>
                </a:solidFill>
                <a:latin typeface="Times New Roman" panose="02020603050405020304" pitchFamily="18" charset="0"/>
                <a:cs typeface="Times New Roman" panose="02020603050405020304" pitchFamily="18" charset="0"/>
              </a:defRPr>
            </a:lvl1pPr>
            <a:lvl2pPr defTabSz="457200"/>
            <a:lvl3pPr defTabSz="457200"/>
            <a:lvl4pPr defTabSz="457200"/>
            <a:lvl5pPr defTabSz="457200"/>
            <a:lvl6pPr defTabSz="457200"/>
            <a:lvl7pPr defTabSz="457200"/>
            <a:lvl8pPr defTabSz="457200"/>
            <a:lvl9pPr defTabSz="457200"/>
          </a:lstStyle>
          <a:p>
            <a:r>
              <a:rPr lang="en-US" altLang="zh-CN"/>
              <a:t>Hopfield J J. Neural networks and physical systems with emergent collective computational abilities[J]. Proceedings of the national academy of sciences, 1982, 79(8): 2554-2558.</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B5CC1F4-4623-CD3E-F7E1-2B32115BDF18}"/>
              </a:ext>
            </a:extLst>
          </p:cNvPr>
          <p:cNvSpPr>
            <a:spLocks noGrp="1"/>
          </p:cNvSpPr>
          <p:nvPr>
            <p:ph type="title"/>
          </p:nvPr>
        </p:nvSpPr>
        <p:spPr/>
        <p:txBody>
          <a:bodyPr/>
          <a:lstStyle/>
          <a:p>
            <a:r>
              <a:rPr lang="zh-CN" altLang="en-US" dirty="0"/>
              <a:t>深度学习的数学本质：函数拟合</a:t>
            </a:r>
          </a:p>
        </p:txBody>
      </p:sp>
      <p:sp>
        <p:nvSpPr>
          <p:cNvPr id="110" name="灯片编号占位符 109"/>
          <p:cNvSpPr>
            <a:spLocks noGrp="1"/>
          </p:cNvSpPr>
          <p:nvPr>
            <p:ph type="sldNum" sz="quarter" idx="12"/>
          </p:nvPr>
        </p:nvSpPr>
        <p:spPr>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fld id="{548644C6-89F0-466C-949F-E70AD72679A8}" type="slidenum">
              <a:rPr kumimoji="0" lang="zh-CN" altLang="en-US" sz="2000" b="0" i="0" u="none" strike="noStrike" kern="1200" cap="none" spc="0" normalizeH="0" baseline="0" noProof="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zh-CN" altLang="en-US" sz="2000" b="0" i="0" u="none" strike="noStrike" kern="1200" cap="none" spc="0" normalizeH="0" baseline="0" noProof="0" dirty="0">
              <a:ln>
                <a:noFill/>
              </a:ln>
              <a:solidFill>
                <a:srgbClr val="FFFFFF"/>
              </a:solidFill>
              <a:effectLst/>
              <a:uLnTx/>
              <a:uFillTx/>
              <a:latin typeface="Book Antiqua"/>
              <a:ea typeface="黑体"/>
              <a:cs typeface="+mn-cs"/>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9532" y="1071210"/>
            <a:ext cx="5806175" cy="87694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3738271"/>
            <a:ext cx="4524495" cy="772144"/>
          </a:xfrm>
          <a:prstGeom prst="rect">
            <a:avLst/>
          </a:prstGeom>
        </p:spPr>
      </p:pic>
      <p:sp>
        <p:nvSpPr>
          <p:cNvPr id="5" name="TextBox 3"/>
          <p:cNvSpPr txBox="1"/>
          <p:nvPr/>
        </p:nvSpPr>
        <p:spPr>
          <a:xfrm>
            <a:off x="2654435" y="1345793"/>
            <a:ext cx="80021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13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a:ea typeface="黑体"/>
                <a:cs typeface="+mn-cs"/>
                <a:sym typeface="+mn-ea"/>
              </a:rPr>
              <a:t>模型</a:t>
            </a:r>
          </a:p>
        </p:txBody>
      </p:sp>
      <p:sp>
        <p:nvSpPr>
          <p:cNvPr id="6" name="TextBox 9"/>
          <p:cNvSpPr txBox="1"/>
          <p:nvPr/>
        </p:nvSpPr>
        <p:spPr>
          <a:xfrm>
            <a:off x="2424588" y="2711846"/>
            <a:ext cx="141577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13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a:ea typeface="黑体"/>
                <a:cs typeface="+mn-cs"/>
                <a:sym typeface="+mn-ea"/>
              </a:rPr>
              <a:t>损失函数</a:t>
            </a:r>
          </a:p>
        </p:txBody>
      </p:sp>
      <p:sp>
        <p:nvSpPr>
          <p:cNvPr id="8" name="文本框 32"/>
          <p:cNvSpPr txBox="1"/>
          <p:nvPr/>
        </p:nvSpPr>
        <p:spPr>
          <a:xfrm>
            <a:off x="2424590" y="3828444"/>
            <a:ext cx="1415772"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13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a:ea typeface="黑体"/>
                <a:cs typeface="+mn-cs"/>
                <a:sym typeface="+mn-ea"/>
              </a:rPr>
              <a:t>梯度下降</a:t>
            </a:r>
          </a:p>
        </p:txBody>
      </p:sp>
      <mc:AlternateContent xmlns:mc="http://schemas.openxmlformats.org/markup-compatibility/2006" xmlns:a14="http://schemas.microsoft.com/office/drawing/2010/main">
        <mc:Choice Requires="a14">
          <p:sp>
            <p:nvSpPr>
              <p:cNvPr id="11" name="文本框 2"/>
              <p:cNvSpPr txBox="1"/>
              <p:nvPr/>
            </p:nvSpPr>
            <p:spPr>
              <a:xfrm>
                <a:off x="4869180" y="2410581"/>
                <a:ext cx="4076700" cy="11005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𝑅</m:t>
                          </m:r>
                        </m:e>
                        <m:sub>
                          <m:r>
                            <m:rPr>
                              <m:sty m:val="p"/>
                            </m:rPr>
                            <a:rPr lang="en-US" altLang="zh-CN" sz="2400" i="1">
                              <a:solidFill>
                                <a:srgbClr val="B61616"/>
                              </a:solidFill>
                              <a:latin typeface="Cambria Math" panose="02040503050406030204" pitchFamily="18" charset="0"/>
                            </a:rPr>
                            <m:t>S</m:t>
                          </m:r>
                        </m:sub>
                      </m:sSub>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1</m:t>
                          </m:r>
                        </m:num>
                        <m:den>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𝑛</m:t>
                          </m:r>
                        </m:den>
                      </m:f>
                      <m:nary>
                        <m:naryPr>
                          <m:chr m:val="∑"/>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naryPr>
                        <m:sub>
                          <m:r>
                            <m:rPr>
                              <m:brk m:alnAt="23"/>
                            </m:r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𝑛</m:t>
                          </m:r>
                        </m:sup>
                        <m:e>
                          <m:sSup>
                            <m:sSupPr>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sSupPr>
                            <m:e>
                              <m:d>
                                <m:dPr>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dPr>
                                <m:e>
                                  <m:sSub>
                                    <m:sSubPr>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𝑓</m:t>
                                      </m:r>
                                    </m:e>
                                    <m:sub>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𝜃</m:t>
                                      </m:r>
                                    </m:sub>
                                  </m:sSub>
                                  <m:d>
                                    <m:dPr>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dPr>
                                    <m:e>
                                      <m:sSub>
                                        <m:sSubPr>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e>
                                  </m:d>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m:t>
                                  </m:r>
                                  <m:sSup>
                                    <m:sSupPr>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𝑓</m:t>
                                      </m:r>
                                    </m:e>
                                    <m:sup>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m:t>
                                      </m:r>
                                    </m:sup>
                                  </m:sSup>
                                  <m:d>
                                    <m:dPr>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dPr>
                                    <m:e>
                                      <m:sSub>
                                        <m:sSubPr>
                                          <m:ctrlP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𝑖</m:t>
                                          </m:r>
                                        </m:sub>
                                      </m:sSub>
                                    </m:e>
                                  </m:d>
                                </m:e>
                              </m:d>
                            </m:e>
                            <m:sup>
                              <m:r>
                                <a:rPr kumimoji="0" lang="en-US" altLang="zh-CN" sz="2400" b="0" i="1" u="none" strike="noStrike" kern="1200" cap="none" spc="0" normalizeH="0" baseline="0" noProof="0">
                                  <a:ln>
                                    <a:noFill/>
                                  </a:ln>
                                  <a:solidFill>
                                    <a:srgbClr val="B61616"/>
                                  </a:solidFill>
                                  <a:effectLst/>
                                  <a:uLnTx/>
                                  <a:uFillTx/>
                                  <a:latin typeface="Cambria Math" panose="02040503050406030204" pitchFamily="18" charset="0"/>
                                  <a:cs typeface="+mn-cs"/>
                                </a:rPr>
                                <m:t>2</m:t>
                              </m:r>
                            </m:sup>
                          </m:sSup>
                        </m:e>
                      </m:nary>
                    </m:oMath>
                  </m:oMathPara>
                </a14:m>
                <a:endParaRPr kumimoji="0" lang="zh-CN" altLang="en-US" sz="24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11" name="文本框 2"/>
              <p:cNvSpPr txBox="1">
                <a:spLocks noRot="1" noChangeAspect="1" noMove="1" noResize="1" noEditPoints="1" noAdjustHandles="1" noChangeArrowheads="1" noChangeShapeType="1" noTextEdit="1"/>
              </p:cNvSpPr>
              <p:nvPr/>
            </p:nvSpPr>
            <p:spPr>
              <a:xfrm>
                <a:off x="4869180" y="2410581"/>
                <a:ext cx="4076700" cy="1100558"/>
              </a:xfrm>
              <a:prstGeom prst="rect">
                <a:avLst/>
              </a:prstGeom>
              <a:blipFill>
                <a:blip r:embed="rId4"/>
                <a:stretch>
                  <a:fillRect/>
                </a:stretch>
              </a:blipFill>
            </p:spPr>
            <p:txBody>
              <a:bodyPr/>
              <a:lstStyle/>
              <a:p>
                <a:r>
                  <a:rPr lang="zh-CN" altLang="en-US">
                    <a:noFill/>
                  </a:rPr>
                  <a:t> </a:t>
                </a:r>
              </a:p>
            </p:txBody>
          </p:sp>
        </mc:Fallback>
      </mc:AlternateContent>
      <p:sp>
        <p:nvSpPr>
          <p:cNvPr id="9" name="文本框 8"/>
          <p:cNvSpPr txBox="1"/>
          <p:nvPr/>
        </p:nvSpPr>
        <p:spPr>
          <a:xfrm>
            <a:off x="4907110" y="1878766"/>
            <a:ext cx="34977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rPr>
              <a:t>其中</a:t>
            </a:r>
            <a:r>
              <a:rPr kumimoji="0" lang="en-US" altLang="zh-CN" sz="2400" b="0" i="0" u="none" strike="noStrike" kern="1200" cap="none" spc="0" normalizeH="0" baseline="0" noProof="0" dirty="0" err="1">
                <a:ln>
                  <a:noFill/>
                </a:ln>
                <a:solidFill>
                  <a:srgbClr val="242C2D"/>
                </a:solidFill>
                <a:effectLst/>
                <a:uLnTx/>
                <a:uFillTx/>
                <a:latin typeface="Book Antiqua"/>
                <a:ea typeface="黑体"/>
                <a:cs typeface="+mn-cs"/>
              </a:rPr>
              <a:t>σ</a:t>
            </a:r>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rPr>
              <a:t>是非线性激活函数</a:t>
            </a:r>
          </a:p>
        </p:txBody>
      </p:sp>
      <p:sp>
        <p:nvSpPr>
          <p:cNvPr id="10" name="文本框 29"/>
          <p:cNvSpPr txBox="1"/>
          <p:nvPr/>
        </p:nvSpPr>
        <p:spPr>
          <a:xfrm>
            <a:off x="1524000" y="5617809"/>
            <a:ext cx="914400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62038"/>
                </a:solidFill>
                <a:effectLst/>
                <a:uLnTx/>
                <a:uFillTx/>
                <a:latin typeface="黑体"/>
                <a:ea typeface="黑体"/>
                <a:cs typeface="+mn-cs"/>
              </a:rPr>
              <a:t>深度学习的成功本质上是神经网络在函数拟合上的成功</a:t>
            </a:r>
            <a:endParaRPr kumimoji="0" lang="en-US" sz="2800" b="1" i="0" u="none" strike="noStrike" kern="1200" cap="none" spc="0" normalizeH="0" baseline="0" noProof="0" dirty="0">
              <a:ln>
                <a:noFill/>
              </a:ln>
              <a:solidFill>
                <a:srgbClr val="A62038"/>
              </a:solidFill>
              <a:effectLst/>
              <a:uLnTx/>
              <a:uFillTx/>
              <a:latin typeface="黑体"/>
              <a:ea typeface="黑体"/>
              <a:cs typeface="+mn-cs"/>
            </a:endParaRPr>
          </a:p>
        </p:txBody>
      </p:sp>
      <p:sp>
        <p:nvSpPr>
          <p:cNvPr id="12" name="文本框 32"/>
          <p:cNvSpPr txBox="1"/>
          <p:nvPr/>
        </p:nvSpPr>
        <p:spPr>
          <a:xfrm>
            <a:off x="2424589" y="4816259"/>
            <a:ext cx="1415772"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13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a:ea typeface="黑体"/>
                <a:cs typeface="+mn-cs"/>
                <a:sym typeface="+mn-ea"/>
              </a:rPr>
              <a:t>泛化误差</a:t>
            </a:r>
          </a:p>
        </p:txBody>
      </p:sp>
      <p:sp>
        <p:nvSpPr>
          <p:cNvPr id="14" name="文本框 13"/>
          <p:cNvSpPr txBox="1"/>
          <p:nvPr/>
        </p:nvSpPr>
        <p:spPr>
          <a:xfrm>
            <a:off x="4764797" y="4816259"/>
            <a:ext cx="42854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rPr>
              <a:t>在未参加训练点上的误差</a:t>
            </a:r>
          </a:p>
        </p:txBody>
      </p:sp>
      <p:pic>
        <p:nvPicPr>
          <p:cNvPr id="13" name="图片 12">
            <a:extLst>
              <a:ext uri="{FF2B5EF4-FFF2-40B4-BE49-F238E27FC236}">
                <a16:creationId xmlns:a16="http://schemas.microsoft.com/office/drawing/2014/main" id="{7395FD80-5CA9-3B31-86A9-391F4ACDE8CA}"/>
              </a:ext>
            </a:extLst>
          </p:cNvPr>
          <p:cNvPicPr>
            <a:picLocks noChangeAspect="1"/>
          </p:cNvPicPr>
          <p:nvPr/>
        </p:nvPicPr>
        <p:blipFill>
          <a:blip r:embed="rId5"/>
          <a:stretch>
            <a:fillRect/>
          </a:stretch>
        </p:blipFill>
        <p:spPr>
          <a:xfrm>
            <a:off x="8336478" y="4909844"/>
            <a:ext cx="2869870" cy="286987"/>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B51F6-BABE-1BAE-A071-338641FEA5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D6F5F6-F5FC-7F41-7B98-0F56BE9DED0C}"/>
              </a:ext>
            </a:extLst>
          </p:cNvPr>
          <p:cNvSpPr>
            <a:spLocks noGrp="1"/>
          </p:cNvSpPr>
          <p:nvPr>
            <p:ph type="title"/>
          </p:nvPr>
        </p:nvSpPr>
        <p:spPr/>
        <p:txBody>
          <a:bodyPr/>
          <a:lstStyle/>
          <a:p>
            <a:r>
              <a:rPr lang="zh-CN" altLang="en-US" b="1" dirty="0">
                <a:solidFill>
                  <a:schemeClr val="tx1"/>
                </a:solidFill>
                <a:latin typeface="微软雅黑" panose="020B0503020204020204" pitchFamily="34" charset="-122"/>
                <a:cs typeface="微软雅黑" panose="020B0503020204020204" pitchFamily="34" charset="-122"/>
              </a:rPr>
              <a:t>反向传播</a:t>
            </a:r>
            <a:endParaRPr lang="zh-CN" altLang="en-US" dirty="0"/>
          </a:p>
        </p:txBody>
      </p:sp>
      <p:sp>
        <p:nvSpPr>
          <p:cNvPr id="3" name="内容占位符 2">
            <a:extLst>
              <a:ext uri="{FF2B5EF4-FFF2-40B4-BE49-F238E27FC236}">
                <a16:creationId xmlns:a16="http://schemas.microsoft.com/office/drawing/2014/main" id="{76367225-D4C4-645A-F430-8D304E48F4E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C4B47C4-FA6D-DC19-1245-0E3C36776123}"/>
              </a:ext>
            </a:extLst>
          </p:cNvPr>
          <p:cNvPicPr>
            <a:picLocks noChangeAspect="1"/>
          </p:cNvPicPr>
          <p:nvPr/>
        </p:nvPicPr>
        <p:blipFill>
          <a:blip r:embed="rId2"/>
          <a:stretch>
            <a:fillRect/>
          </a:stretch>
        </p:blipFill>
        <p:spPr>
          <a:xfrm>
            <a:off x="1197428" y="892437"/>
            <a:ext cx="9608457" cy="5396001"/>
          </a:xfrm>
          <a:prstGeom prst="rect">
            <a:avLst/>
          </a:prstGeom>
        </p:spPr>
      </p:pic>
      <p:sp>
        <p:nvSpPr>
          <p:cNvPr id="6" name="文本框 5">
            <a:extLst>
              <a:ext uri="{FF2B5EF4-FFF2-40B4-BE49-F238E27FC236}">
                <a16:creationId xmlns:a16="http://schemas.microsoft.com/office/drawing/2014/main" id="{DA35FD65-2977-D434-B881-41B11FA5CF66}"/>
              </a:ext>
            </a:extLst>
          </p:cNvPr>
          <p:cNvSpPr txBox="1"/>
          <p:nvPr/>
        </p:nvSpPr>
        <p:spPr>
          <a:xfrm>
            <a:off x="123371" y="6500921"/>
            <a:ext cx="6096000" cy="369332"/>
          </a:xfrm>
          <a:prstGeom prst="rect">
            <a:avLst/>
          </a:prstGeom>
          <a:noFill/>
        </p:spPr>
        <p:txBody>
          <a:bodyPr wrap="square">
            <a:spAutoFit/>
          </a:bodyPr>
          <a:lstStyle/>
          <a:p>
            <a:r>
              <a:rPr lang="zh-CN" altLang="en-US" dirty="0">
                <a:solidFill>
                  <a:schemeClr val="bg1"/>
                </a:solidFill>
              </a:rPr>
              <a:t>https://www.bilibili.com/video/BV1Tt411M7cP</a:t>
            </a:r>
          </a:p>
        </p:txBody>
      </p:sp>
    </p:spTree>
    <p:extLst>
      <p:ext uri="{BB962C8B-B14F-4D97-AF65-F5344CB8AC3E}">
        <p14:creationId xmlns:p14="http://schemas.microsoft.com/office/powerpoint/2010/main" val="4017072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66DFE-712C-DF0C-8F1A-84D508ED5CE2}"/>
              </a:ext>
            </a:extLst>
          </p:cNvPr>
          <p:cNvSpPr>
            <a:spLocks noGrp="1"/>
          </p:cNvSpPr>
          <p:nvPr>
            <p:ph type="title"/>
          </p:nvPr>
        </p:nvSpPr>
        <p:spPr/>
        <p:txBody>
          <a:bodyPr/>
          <a:lstStyle/>
          <a:p>
            <a:r>
              <a:rPr lang="zh-CN" altLang="en-US" b="1" dirty="0">
                <a:solidFill>
                  <a:schemeClr val="tx1"/>
                </a:solidFill>
                <a:latin typeface="微软雅黑" panose="020B0503020204020204" pitchFamily="34" charset="-122"/>
                <a:cs typeface="微软雅黑" panose="020B0503020204020204" pitchFamily="34" charset="-122"/>
              </a:rPr>
              <a:t>反向传播</a:t>
            </a:r>
            <a:endParaRPr lang="zh-CN" altLang="en-US" dirty="0"/>
          </a:p>
        </p:txBody>
      </p:sp>
      <p:sp>
        <p:nvSpPr>
          <p:cNvPr id="3" name="内容占位符 2">
            <a:extLst>
              <a:ext uri="{FF2B5EF4-FFF2-40B4-BE49-F238E27FC236}">
                <a16:creationId xmlns:a16="http://schemas.microsoft.com/office/drawing/2014/main" id="{CB27A014-4D52-D2A7-F86C-8F49F8A3CA3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D2AEF17-B9DF-0712-3B67-851B29CEC321}"/>
              </a:ext>
            </a:extLst>
          </p:cNvPr>
          <p:cNvPicPr>
            <a:picLocks noChangeAspect="1"/>
          </p:cNvPicPr>
          <p:nvPr/>
        </p:nvPicPr>
        <p:blipFill>
          <a:blip r:embed="rId2">
            <a:extLst>
              <a:ext uri="{28A0092B-C50C-407E-A947-70E740481C1C}">
                <a14:useLocalDpi xmlns:a14="http://schemas.microsoft.com/office/drawing/2010/main" val="0"/>
              </a:ext>
            </a:extLst>
          </a:blip>
          <a:srcRect t="76557" b="1"/>
          <a:stretch/>
        </p:blipFill>
        <p:spPr>
          <a:xfrm>
            <a:off x="0" y="858269"/>
            <a:ext cx="12192000" cy="1607668"/>
          </a:xfrm>
          <a:prstGeom prst="rect">
            <a:avLst/>
          </a:prstGeom>
        </p:spPr>
      </p:pic>
      <p:pic>
        <p:nvPicPr>
          <p:cNvPr id="7" name="图片 6">
            <a:extLst>
              <a:ext uri="{FF2B5EF4-FFF2-40B4-BE49-F238E27FC236}">
                <a16:creationId xmlns:a16="http://schemas.microsoft.com/office/drawing/2014/main" id="{34BC41C1-584B-B286-E060-7D4CA435BA3D}"/>
              </a:ext>
            </a:extLst>
          </p:cNvPr>
          <p:cNvPicPr>
            <a:picLocks noChangeAspect="1"/>
          </p:cNvPicPr>
          <p:nvPr/>
        </p:nvPicPr>
        <p:blipFill>
          <a:blip r:embed="rId3"/>
          <a:stretch>
            <a:fillRect/>
          </a:stretch>
        </p:blipFill>
        <p:spPr>
          <a:xfrm>
            <a:off x="0" y="2387600"/>
            <a:ext cx="12192000" cy="1142809"/>
          </a:xfrm>
          <a:prstGeom prst="rect">
            <a:avLst/>
          </a:prstGeom>
        </p:spPr>
      </p:pic>
      <p:pic>
        <p:nvPicPr>
          <p:cNvPr id="9" name="图片 8">
            <a:extLst>
              <a:ext uri="{FF2B5EF4-FFF2-40B4-BE49-F238E27FC236}">
                <a16:creationId xmlns:a16="http://schemas.microsoft.com/office/drawing/2014/main" id="{E28BE63D-C984-D62C-6711-4E0CB9962004}"/>
              </a:ext>
            </a:extLst>
          </p:cNvPr>
          <p:cNvPicPr>
            <a:picLocks noChangeAspect="1"/>
          </p:cNvPicPr>
          <p:nvPr/>
        </p:nvPicPr>
        <p:blipFill>
          <a:blip r:embed="rId4"/>
          <a:stretch>
            <a:fillRect/>
          </a:stretch>
        </p:blipFill>
        <p:spPr>
          <a:xfrm>
            <a:off x="0" y="3548363"/>
            <a:ext cx="12192000" cy="1212498"/>
          </a:xfrm>
          <a:prstGeom prst="rect">
            <a:avLst/>
          </a:prstGeom>
        </p:spPr>
      </p:pic>
      <p:pic>
        <p:nvPicPr>
          <p:cNvPr id="11" name="图片 10">
            <a:extLst>
              <a:ext uri="{FF2B5EF4-FFF2-40B4-BE49-F238E27FC236}">
                <a16:creationId xmlns:a16="http://schemas.microsoft.com/office/drawing/2014/main" id="{46270B3E-CE6E-ADCF-3AD3-C90E9AAFC7AD}"/>
              </a:ext>
            </a:extLst>
          </p:cNvPr>
          <p:cNvPicPr>
            <a:picLocks noChangeAspect="1"/>
          </p:cNvPicPr>
          <p:nvPr/>
        </p:nvPicPr>
        <p:blipFill>
          <a:blip r:embed="rId5"/>
          <a:stretch>
            <a:fillRect/>
          </a:stretch>
        </p:blipFill>
        <p:spPr>
          <a:xfrm>
            <a:off x="0" y="4779911"/>
            <a:ext cx="12192000" cy="1529331"/>
          </a:xfrm>
          <a:prstGeom prst="rect">
            <a:avLst/>
          </a:prstGeom>
        </p:spPr>
      </p:pic>
    </p:spTree>
    <p:extLst>
      <p:ext uri="{BB962C8B-B14F-4D97-AF65-F5344CB8AC3E}">
        <p14:creationId xmlns:p14="http://schemas.microsoft.com/office/powerpoint/2010/main" val="1023314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万有逼近定理</a:t>
            </a:r>
            <a:endParaRPr lang="zh-CN" altLang="en-US" dirty="0"/>
          </a:p>
        </p:txBody>
      </p:sp>
      <p:sp>
        <p:nvSpPr>
          <p:cNvPr id="5" name="文本框 4"/>
          <p:cNvSpPr txBox="1"/>
          <p:nvPr/>
        </p:nvSpPr>
        <p:spPr>
          <a:xfrm>
            <a:off x="988060" y="2287270"/>
            <a:ext cx="10353040" cy="1198880"/>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r>
              <a:rPr lang="zh-CN" altLang="en-US" b="1" dirty="0">
                <a:latin typeface="微软雅黑" panose="020B0503020204020204" pitchFamily="34" charset="-122"/>
              </a:rPr>
              <a:t>万有逼近定理：</a:t>
            </a:r>
            <a:r>
              <a:rPr lang="zh-CN" altLang="en-US" dirty="0">
                <a:latin typeface="微软雅黑" panose="020B0503020204020204" pitchFamily="34" charset="-122"/>
              </a:rPr>
              <a:t>具有单个隐藏层的神经网络，如果其激活函数非线性、连续且不为多项式，那么它可用于将任何连续函数近似到任何所需的精度。</a:t>
            </a:r>
          </a:p>
        </p:txBody>
      </p:sp>
      <p:sp>
        <p:nvSpPr>
          <p:cNvPr id="8" name="TextBox 5"/>
          <p:cNvSpPr txBox="1"/>
          <p:nvPr/>
        </p:nvSpPr>
        <p:spPr>
          <a:xfrm>
            <a:off x="140970" y="6360795"/>
            <a:ext cx="884110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bg1"/>
                </a:solidFill>
                <a:latin typeface="Times New Roman" panose="02020603050405020304" pitchFamily="18" charset="0"/>
                <a:cs typeface="Times New Roman" panose="02020603050405020304" pitchFamily="18" charset="0"/>
              </a:rPr>
              <a:t>Ref: http://neuralnetworksanddeeplearning.com/chap4.html</a:t>
            </a:r>
          </a:p>
          <a:p>
            <a:r>
              <a:rPr lang="en-US" altLang="zh-CN" sz="1200" dirty="0">
                <a:solidFill>
                  <a:schemeClr val="bg1"/>
                </a:solidFill>
                <a:latin typeface="Times New Roman" panose="02020603050405020304" pitchFamily="18" charset="0"/>
                <a:cs typeface="Times New Roman" panose="02020603050405020304" pitchFamily="18" charset="0"/>
              </a:rPr>
              <a:t>Cybenko G. Approximation by superpositions of a sigmoidal function[J]. Mathematics of control, signals and systems, 1989, 2(4): 303-314.</a:t>
            </a:r>
          </a:p>
        </p:txBody>
      </p:sp>
      <p:sp>
        <p:nvSpPr>
          <p:cNvPr id="4" name="文本框 3"/>
          <p:cNvSpPr txBox="1"/>
          <p:nvPr/>
        </p:nvSpPr>
        <p:spPr>
          <a:xfrm>
            <a:off x="1045028" y="4228079"/>
            <a:ext cx="10101943" cy="460375"/>
          </a:xfrm>
          <a:prstGeom prst="rect">
            <a:avLst/>
          </a:prstGeom>
          <a:noFill/>
        </p:spPr>
        <p:txBody>
          <a:bodyPr wrap="square" rtlCol="0">
            <a:spAutoFit/>
          </a:bodyPr>
          <a:lstStyle/>
          <a:p>
            <a:pPr algn="l"/>
            <a:r>
              <a:rPr lang="zh-CN" altLang="en-US" sz="2400" dirty="0">
                <a:solidFill>
                  <a:srgbClr val="070707"/>
                </a:solidFill>
                <a:effectLst/>
                <a:latin typeface="微软雅黑" panose="020B0503020204020204" pitchFamily="34" charset="-122"/>
                <a:ea typeface="微软雅黑" panose="020B0503020204020204" pitchFamily="34" charset="-122"/>
              </a:rPr>
              <a:t>思考：为什么激活函数不能是多项式函数？</a:t>
            </a:r>
          </a:p>
        </p:txBody>
      </p:sp>
      <mc:AlternateContent xmlns:mc="http://schemas.openxmlformats.org/markup-compatibility/2006" xmlns:a14="http://schemas.microsoft.com/office/drawing/2010/main">
        <mc:Choice Requires="a14">
          <p:sp>
            <p:nvSpPr>
              <p:cNvPr id="7" name="文本框 6"/>
              <p:cNvSpPr txBox="1"/>
              <p:nvPr/>
            </p:nvSpPr>
            <p:spPr>
              <a:xfrm>
                <a:off x="0" y="1274748"/>
                <a:ext cx="12192000" cy="588645"/>
              </a:xfrm>
              <a:prstGeom prst="rect">
                <a:avLst/>
              </a:prstGeom>
              <a:noFill/>
            </p:spPr>
            <p:txBody>
              <a:bodyPr wrap="square">
                <a:spAutoFit/>
              </a:bodyPr>
              <a:lstStyle/>
              <a:p>
                <a:pPr algn="ctr"/>
                <a:r>
                  <a:rPr lang="zh-CN" altLang="en-US" sz="2400" dirty="0">
                    <a:solidFill>
                      <a:srgbClr val="070707"/>
                    </a:solidFill>
                    <a:latin typeface="微软雅黑" panose="020B0503020204020204" pitchFamily="34" charset="-122"/>
                    <a:ea typeface="微软雅黑" panose="020B0503020204020204" pitchFamily="34" charset="-122"/>
                    <a:cs typeface="微软雅黑" panose="020B0503020204020204" pitchFamily="34" charset="-122"/>
                  </a:rPr>
                  <a:t>两层全连接神经网络：</a:t>
                </a:r>
                <a14:m>
                  <m:oMath xmlns:m="http://schemas.openxmlformats.org/officeDocument/2006/math">
                    <m:sSub>
                      <m:sSubPr>
                        <m:ctrlPr>
                          <a:rPr lang="en-US" altLang="zh-CN" sz="240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400" b="1" i="1" smtClean="0">
                            <a:solidFill>
                              <a:srgbClr val="070707"/>
                            </a:solidFill>
                            <a:latin typeface="Cambria Math" panose="02040503050406030204" pitchFamily="18" charset="0"/>
                            <a:ea typeface="MS Mincho" charset="0"/>
                            <a:cs typeface="Cambria Math" panose="02040503050406030204" pitchFamily="18" charset="0"/>
                          </a:rPr>
                          <m:t>𝜽</m:t>
                        </m:r>
                      </m:sub>
                    </m:sSub>
                    <m:d>
                      <m:dPr>
                        <m:ctrlPr>
                          <a:rPr lang="en-US" altLang="zh-CN" sz="2400" b="1"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sz="2400" b="1"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𝒙</m:t>
                        </m:r>
                      </m:e>
                    </m:d>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m:t>
                    </m:r>
                    <m:nary>
                      <m:naryPr>
                        <m:chr m:val="∑"/>
                        <m:ctrlPr>
                          <a:rPr lang="en-US" altLang="zh-CN" sz="240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ctrlPr>
                      </m:naryPr>
                      <m:sub>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𝑗</m:t>
                        </m:r>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=1</m:t>
                        </m:r>
                      </m:sub>
                      <m:sup>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𝑚</m:t>
                        </m:r>
                      </m:sup>
                      <m:e>
                        <m:sSub>
                          <m:sSubPr>
                            <m:ctrlPr>
                              <a:rPr lang="en-US" altLang="zh-CN" sz="240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𝑎</m:t>
                            </m:r>
                          </m:e>
                          <m:sub>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𝑗</m:t>
                            </m:r>
                          </m:sub>
                        </m:sSub>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𝜎</m:t>
                        </m:r>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m:t>
                        </m:r>
                        <m:sSub>
                          <m:sSubPr>
                            <m:ctrlPr>
                              <a:rPr lang="en-US" altLang="zh-CN" sz="2400" b="1"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1"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𝒘</m:t>
                            </m:r>
                          </m:e>
                          <m:sub>
                            <m:r>
                              <a:rPr lang="en-US" altLang="zh-CN" sz="2400" b="1"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𝒋</m:t>
                            </m:r>
                          </m:sub>
                        </m:sSub>
                        <m:r>
                          <a:rPr lang="en-US" altLang="zh-CN" sz="2400" b="1"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𝒙</m:t>
                        </m:r>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m:t>
                        </m:r>
                        <m:sSub>
                          <m:sSubPr>
                            <m:ctrlPr>
                              <a:rPr lang="en-US" altLang="zh-CN" sz="240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𝑏</m:t>
                            </m:r>
                          </m:e>
                          <m:sub>
                            <m:r>
                              <a:rPr lang="en-US" altLang="zh-CN" sz="2400" b="0" i="1" smtClean="0">
                                <a:solidFill>
                                  <a:srgbClr val="070707"/>
                                </a:solidFill>
                                <a:latin typeface="Cambria Math" panose="02040503050406030204" pitchFamily="18" charset="0"/>
                                <a:ea typeface="微软雅黑" panose="020B0503020204020204" pitchFamily="34" charset="-122"/>
                                <a:cs typeface="Cambria Math" panose="02040503050406030204" pitchFamily="18" charset="0"/>
                              </a:rPr>
                              <m:t>𝑗</m:t>
                            </m:r>
                          </m:sub>
                        </m:sSub>
                        <m:r>
                          <a:rPr lang="en-US" altLang="zh-CN" sz="2400" b="0" i="1" smtClean="0">
                            <a:solidFill>
                              <a:srgbClr val="070707"/>
                            </a:solidFill>
                            <a:latin typeface="Cambria Math" panose="02040503050406030204" pitchFamily="18" charset="0"/>
                            <a:ea typeface="MS Mincho" charset="0"/>
                            <a:cs typeface="Cambria Math" panose="02040503050406030204" pitchFamily="18" charset="0"/>
                          </a:rPr>
                          <m:t>)</m:t>
                        </m:r>
                      </m:e>
                    </m:nary>
                  </m:oMath>
                </a14:m>
                <a:endParaRPr lang="en-US" altLang="zh-CN" sz="2400" b="0" i="1" dirty="0">
                  <a:solidFill>
                    <a:srgbClr val="070707"/>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0" y="1274748"/>
                <a:ext cx="12192000" cy="588645"/>
              </a:xfrm>
              <a:prstGeom prst="rect">
                <a:avLst/>
              </a:prstGeom>
              <a:blipFill rotWithShape="1">
                <a:blip r:embed="rId2"/>
                <a:stretch>
                  <a:fillRect t="-51" b="51"/>
                </a:stretch>
              </a:blipFill>
            </p:spPr>
            <p:txBody>
              <a:bodyPr/>
              <a:lstStyle/>
              <a:p>
                <a:r>
                  <a:rPr lang="zh-CN"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对万有逼近定理的担忧</a:t>
            </a:r>
            <a:endParaRPr lang="zh-CN" altLang="en-US" dirty="0"/>
          </a:p>
        </p:txBody>
      </p:sp>
      <p:sp>
        <p:nvSpPr>
          <p:cNvPr id="5" name="文本框 4"/>
          <p:cNvSpPr txBox="1"/>
          <p:nvPr/>
        </p:nvSpPr>
        <p:spPr>
          <a:xfrm>
            <a:off x="328430" y="1120777"/>
            <a:ext cx="10800627" cy="1906905"/>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marL="342900" indent="-342900">
              <a:buFont typeface="Wingdings" panose="05000000000000000000" pitchFamily="2" charset="2"/>
              <a:buChar char="p"/>
            </a:pPr>
            <a:r>
              <a:rPr lang="zh-CN" altLang="en-US">
                <a:latin typeface="微软雅黑" panose="020B0503020204020204" pitchFamily="34" charset="-122"/>
                <a:cs typeface="微软雅黑" panose="020B0503020204020204" pitchFamily="34" charset="-122"/>
              </a:rPr>
              <a:t>这只是个理论逼近，完全没有考虑到训练所需的内存、计算效率</a:t>
            </a:r>
            <a:endParaRPr lang="en-US" altLang="zh-CN">
              <a:latin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p"/>
            </a:pPr>
            <a:r>
              <a:rPr lang="zh-CN" altLang="en-US">
                <a:latin typeface="微软雅黑" panose="020B0503020204020204" pitchFamily="34" charset="-122"/>
                <a:cs typeface="微软雅黑" panose="020B0503020204020204" pitchFamily="34" charset="-122"/>
              </a:rPr>
              <a:t>真实数据非常复杂</a:t>
            </a:r>
            <a:endParaRPr lang="en-US" altLang="zh-CN">
              <a:latin typeface="微软雅黑" panose="020B0503020204020204" pitchFamily="34" charset="-122"/>
              <a:cs typeface="微软雅黑" panose="020B0503020204020204" pitchFamily="34" charset="-122"/>
            </a:endParaRPr>
          </a:p>
          <a:p>
            <a:pPr marL="342900" indent="-342900">
              <a:buFont typeface="Wingdings" panose="05000000000000000000" pitchFamily="2" charset="2"/>
              <a:buChar char="p"/>
            </a:pPr>
            <a:r>
              <a:rPr lang="en-US" altLang="zh-CN">
                <a:latin typeface="微软雅黑" panose="020B0503020204020204" pitchFamily="34" charset="-122"/>
                <a:cs typeface="微软雅黑" panose="020B0503020204020204" pitchFamily="34" charset="-122"/>
              </a:rPr>
              <a:t>BP</a:t>
            </a:r>
            <a:r>
              <a:rPr lang="zh-CN" altLang="en-US">
                <a:latin typeface="微软雅黑" panose="020B0503020204020204" pitchFamily="34" charset="-122"/>
                <a:cs typeface="微软雅黑" panose="020B0503020204020204" pitchFamily="34" charset="-122"/>
              </a:rPr>
              <a:t>能处理真实数据吗？</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BP</a:t>
            </a:r>
            <a:r>
              <a:rPr lang="zh-CN" altLang="en-US"/>
              <a:t>应用于手写识别问题（</a:t>
            </a:r>
            <a:r>
              <a:rPr lang="en-US" altLang="zh-CN"/>
              <a:t>LeNet</a:t>
            </a:r>
            <a:r>
              <a:rPr lang="zh-CN" altLang="en-US"/>
              <a:t>）</a:t>
            </a:r>
            <a:endParaRPr lang="zh-CN" altLang="en-US" dirty="0"/>
          </a:p>
        </p:txBody>
      </p:sp>
      <p:sp>
        <p:nvSpPr>
          <p:cNvPr id="5" name="文本框 4"/>
          <p:cNvSpPr txBox="1"/>
          <p:nvPr/>
        </p:nvSpPr>
        <p:spPr>
          <a:xfrm>
            <a:off x="381242" y="918221"/>
            <a:ext cx="10800627" cy="1753235"/>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r>
              <a:rPr lang="en-US" altLang="zh-CN" dirty="0">
                <a:latin typeface="微软雅黑" panose="020B0503020204020204" pitchFamily="34" charset="-122"/>
                <a:cs typeface="微软雅黑" panose="020B0503020204020204" pitchFamily="34" charset="-122"/>
              </a:rPr>
              <a:t>1989 </a:t>
            </a:r>
            <a:r>
              <a:rPr lang="zh-CN" altLang="en-US" dirty="0">
                <a:latin typeface="微软雅黑" panose="020B0503020204020204" pitchFamily="34" charset="-122"/>
                <a:cs typeface="微软雅黑" panose="020B0503020204020204" pitchFamily="34" charset="-122"/>
              </a:rPr>
              <a:t>年，</a:t>
            </a:r>
            <a:r>
              <a:rPr lang="en-US" altLang="zh-CN" dirty="0">
                <a:latin typeface="微软雅黑" panose="020B0503020204020204" pitchFamily="34" charset="-122"/>
                <a:cs typeface="微软雅黑" panose="020B0503020204020204" pitchFamily="34" charset="-122"/>
              </a:rPr>
              <a:t>Yann LeCun </a:t>
            </a:r>
            <a:r>
              <a:rPr lang="zh-CN" altLang="en-US" dirty="0">
                <a:latin typeface="微软雅黑" panose="020B0503020204020204" pitchFamily="34" charset="-122"/>
                <a:cs typeface="微软雅黑" panose="020B0503020204020204" pitchFamily="34" charset="-122"/>
              </a:rPr>
              <a:t>等人在</a:t>
            </a:r>
            <a:r>
              <a:rPr lang="en-US" altLang="zh-CN" dirty="0">
                <a:latin typeface="微软雅黑" panose="020B0503020204020204" pitchFamily="34" charset="-122"/>
                <a:cs typeface="微软雅黑" panose="020B0503020204020204" pitchFamily="34" charset="-122"/>
              </a:rPr>
              <a:t>”Backpropagation Applied to Handwritten Zip Code Recognition”</a:t>
            </a:r>
            <a:r>
              <a:rPr lang="zh-CN" altLang="en-US" dirty="0">
                <a:latin typeface="微软雅黑" panose="020B0503020204020204" pitchFamily="34" charset="-122"/>
                <a:cs typeface="微软雅黑" panose="020B0503020204020204" pitchFamily="34" charset="-122"/>
              </a:rPr>
              <a:t>中展示了反向传播的一个非常重要的实际应用（美国大量使用支票和纸质信件，有实际的重要</a:t>
            </a:r>
            <a:r>
              <a:rPr lang="zh-CN" altLang="en-US">
                <a:latin typeface="微软雅黑" panose="020B0503020204020204" pitchFamily="34" charset="-122"/>
                <a:cs typeface="微软雅黑" panose="020B0503020204020204" pitchFamily="34" charset="-122"/>
              </a:rPr>
              <a:t>需求）</a:t>
            </a:r>
            <a:endParaRPr lang="zh-CN" altLang="en-US" b="1" dirty="0">
              <a:solidFill>
                <a:schemeClr val="tx1"/>
              </a:solidFill>
              <a:latin typeface="微软雅黑" panose="020B0503020204020204" pitchFamily="34" charset="-122"/>
              <a:cs typeface="微软雅黑" panose="020B0503020204020204" pitchFamily="34" charset="-122"/>
            </a:endParaRPr>
          </a:p>
        </p:txBody>
      </p:sp>
      <p:pic>
        <p:nvPicPr>
          <p:cNvPr id="7" name="内容占位符 4"/>
          <p:cNvPicPr>
            <a:picLocks noChangeAspect="1"/>
          </p:cNvPicPr>
          <p:nvPr/>
        </p:nvPicPr>
        <p:blipFill>
          <a:blip r:embed="rId2"/>
          <a:stretch>
            <a:fillRect/>
          </a:stretch>
        </p:blipFill>
        <p:spPr>
          <a:xfrm>
            <a:off x="3272662" y="2818733"/>
            <a:ext cx="4568266" cy="2854981"/>
          </a:xfrm>
          <a:prstGeom prst="rect">
            <a:avLst/>
          </a:prstGeom>
        </p:spPr>
      </p:pic>
      <p:sp>
        <p:nvSpPr>
          <p:cNvPr id="4" name="文本框 3"/>
          <p:cNvSpPr txBox="1"/>
          <p:nvPr/>
        </p:nvSpPr>
        <p:spPr>
          <a:xfrm>
            <a:off x="381242" y="6453178"/>
            <a:ext cx="9167204" cy="276999"/>
          </a:xfrm>
          <a:prstGeom prst="rect">
            <a:avLst/>
          </a:prstGeom>
          <a:noFill/>
        </p:spPr>
        <p:txBody>
          <a:bodyPr wrap="square" rtlCol="0">
            <a:spAutoFit/>
          </a:bodyPr>
          <a:lstStyle>
            <a:defPPr>
              <a:defRPr lang="zh-CN"/>
            </a:defPPr>
            <a:lvl1pPr defTabSz="457200">
              <a:defRPr sz="1200">
                <a:solidFill>
                  <a:schemeClr val="bg1"/>
                </a:solidFill>
                <a:latin typeface="Times New Roman" panose="02020603050405020304" pitchFamily="18" charset="0"/>
                <a:cs typeface="Times New Roman" panose="02020603050405020304" pitchFamily="18" charset="0"/>
              </a:defRPr>
            </a:lvl1pPr>
            <a:lvl2pPr defTabSz="457200"/>
            <a:lvl3pPr defTabSz="457200"/>
            <a:lvl4pPr defTabSz="457200"/>
            <a:lvl5pPr defTabSz="457200"/>
            <a:lvl6pPr defTabSz="457200"/>
            <a:lvl7pPr defTabSz="457200"/>
            <a:lvl8pPr defTabSz="457200"/>
            <a:lvl9pPr defTabSz="457200"/>
          </a:lstStyle>
          <a:p>
            <a:r>
              <a:rPr lang="en-US" altLang="zh-CN"/>
              <a:t>LeCun Y, Boser B, Denker J S, et al. Backpropagation applied to handwritten zip code recognition[J]. Neural computation, 1989, 1(4): 541-551.</a:t>
            </a:r>
            <a:endParaRPr lang="zh-CN" altLang="en-US"/>
          </a:p>
        </p:txBody>
      </p:sp>
      <p:sp>
        <p:nvSpPr>
          <p:cNvPr id="2" name="文本框 1"/>
          <p:cNvSpPr txBox="1"/>
          <p:nvPr/>
        </p:nvSpPr>
        <p:spPr>
          <a:xfrm>
            <a:off x="381242" y="5597613"/>
            <a:ext cx="11265734" cy="581057"/>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r>
              <a:rPr lang="en-US" altLang="zh-CN" b="1">
                <a:solidFill>
                  <a:schemeClr val="tx1"/>
                </a:solidFill>
                <a:latin typeface="微软雅黑" panose="020B0503020204020204" pitchFamily="34" charset="-122"/>
                <a:cs typeface="微软雅黑" panose="020B0503020204020204" pitchFamily="34" charset="-122"/>
              </a:rPr>
              <a:t>LeNet</a:t>
            </a:r>
            <a:r>
              <a:rPr lang="zh-CN" altLang="en-US" b="1">
                <a:solidFill>
                  <a:schemeClr val="tx1"/>
                </a:solidFill>
                <a:latin typeface="微软雅黑" panose="020B0503020204020204" pitchFamily="34" charset="-122"/>
                <a:cs typeface="微软雅黑" panose="020B0503020204020204" pitchFamily="34" charset="-122"/>
              </a:rPr>
              <a:t>使用了卷积神经网络架构，它的成功展示了卷积网络在图像处理中的潜力</a:t>
            </a:r>
            <a:endParaRPr lang="zh-CN" altLang="en-US" b="1" dirty="0">
              <a:solidFill>
                <a:schemeClr val="tx1"/>
              </a:solidFill>
              <a:latin typeface="微软雅黑" panose="020B0503020204020204" pitchFamily="34" charset="-122"/>
              <a:cs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卷积神经网络的发展历史</a:t>
            </a:r>
            <a:endParaRPr lang="zh-CN" altLang="en-US" dirty="0"/>
          </a:p>
        </p:txBody>
      </p:sp>
      <p:sp>
        <p:nvSpPr>
          <p:cNvPr id="5" name="文本框 4"/>
          <p:cNvSpPr txBox="1"/>
          <p:nvPr/>
        </p:nvSpPr>
        <p:spPr>
          <a:xfrm>
            <a:off x="381000" y="918210"/>
            <a:ext cx="11554460" cy="1576842"/>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marL="107950" defTabSz="457200">
              <a:buSzPct val="45000"/>
            </a:pPr>
            <a:r>
              <a:rPr lang="en-US" altLang="zh-CN" sz="2000" dirty="0">
                <a:latin typeface="微软雅黑" panose="020B0503020204020204" pitchFamily="34" charset="-122"/>
                <a:cs typeface="微软雅黑" panose="020B0503020204020204" pitchFamily="34" charset="-122"/>
              </a:rPr>
              <a:t>1958</a:t>
            </a:r>
            <a:r>
              <a:rPr lang="zh-CN" altLang="en-US" sz="2000" dirty="0">
                <a:latin typeface="微软雅黑" panose="020B0503020204020204" pitchFamily="34" charset="-122"/>
                <a:cs typeface="微软雅黑" panose="020B0503020204020204" pitchFamily="34" charset="-122"/>
              </a:rPr>
              <a:t>年，</a:t>
            </a:r>
            <a:r>
              <a:rPr lang="en-US" altLang="zh-CN" sz="2000" dirty="0">
                <a:latin typeface="微软雅黑" panose="020B0503020204020204" pitchFamily="34" charset="-122"/>
                <a:cs typeface="微软雅黑" panose="020B0503020204020204" pitchFamily="34" charset="-122"/>
              </a:rPr>
              <a:t>Hubel</a:t>
            </a:r>
            <a:r>
              <a:rPr lang="zh-CN" altLang="en-US" sz="2000" dirty="0">
                <a:latin typeface="微软雅黑" panose="020B0503020204020204" pitchFamily="34" charset="-122"/>
                <a:cs typeface="微软雅黑" panose="020B0503020204020204" pitchFamily="34" charset="-122"/>
              </a:rPr>
              <a:t>和</a:t>
            </a:r>
            <a:r>
              <a:rPr lang="en-US" altLang="zh-CN" sz="2000" dirty="0">
                <a:latin typeface="微软雅黑" panose="020B0503020204020204" pitchFamily="34" charset="-122"/>
                <a:cs typeface="微软雅黑" panose="020B0503020204020204" pitchFamily="34" charset="-122"/>
              </a:rPr>
              <a:t>Wiesel</a:t>
            </a:r>
            <a:r>
              <a:rPr lang="zh-CN" altLang="en-US" sz="2000" dirty="0">
                <a:latin typeface="微软雅黑" panose="020B0503020204020204" pitchFamily="34" charset="-122"/>
                <a:cs typeface="微软雅黑" panose="020B0503020204020204" pitchFamily="34" charset="-122"/>
              </a:rPr>
              <a:t>，视觉皮层模型，提供了生物学上的启示</a:t>
            </a:r>
            <a:endParaRPr lang="en-US" altLang="zh-CN" sz="2000" dirty="0">
              <a:latin typeface="微软雅黑" panose="020B0503020204020204" pitchFamily="34" charset="-122"/>
              <a:cs typeface="微软雅黑" panose="020B0503020204020204" pitchFamily="34" charset="-122"/>
            </a:endParaRPr>
          </a:p>
          <a:p>
            <a:pPr marL="107950" algn="l" defTabSz="457200">
              <a:lnSpc>
                <a:spcPct val="150000"/>
              </a:lnSpc>
              <a:buSzPct val="45000"/>
            </a:pPr>
            <a:r>
              <a:rPr lang="en-US" altLang="zh-CN" sz="2000" dirty="0">
                <a:latin typeface="微软雅黑" panose="020B0503020204020204" pitchFamily="34" charset="-122"/>
                <a:cs typeface="微软雅黑" panose="020B0503020204020204" pitchFamily="34" charset="-122"/>
              </a:rPr>
              <a:t>1979</a:t>
            </a:r>
            <a:r>
              <a:rPr lang="zh-CN" altLang="en-US" sz="2000" dirty="0">
                <a:latin typeface="微软雅黑" panose="020B0503020204020204" pitchFamily="34" charset="-122"/>
                <a:cs typeface="微软雅黑" panose="020B0503020204020204" pitchFamily="34" charset="-122"/>
              </a:rPr>
              <a:t>年，日本学者福岛邦彦（</a:t>
            </a:r>
            <a:r>
              <a:rPr lang="en-US" altLang="zh-CN" sz="2000" dirty="0" err="1">
                <a:latin typeface="微软雅黑" panose="020B0503020204020204" pitchFamily="34" charset="-122"/>
                <a:cs typeface="微软雅黑" panose="020B0503020204020204" pitchFamily="34" charset="-122"/>
              </a:rPr>
              <a:t>Kunihiko</a:t>
            </a:r>
            <a:r>
              <a:rPr lang="en-US" altLang="zh-CN" sz="2000" dirty="0">
                <a:latin typeface="微软雅黑" panose="020B0503020204020204" pitchFamily="34" charset="-122"/>
                <a:cs typeface="微软雅黑" panose="020B0503020204020204" pitchFamily="34" charset="-122"/>
              </a:rPr>
              <a:t> Fukushima</a:t>
            </a:r>
            <a:r>
              <a:rPr lang="zh-CN" altLang="en-US" sz="2000" dirty="0">
                <a:latin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cs typeface="微软雅黑" panose="020B0503020204020204" pitchFamily="34" charset="-122"/>
              </a:rPr>
              <a:t>[1] </a:t>
            </a:r>
            <a:r>
              <a:rPr lang="zh-CN" altLang="en-US" sz="2000" dirty="0">
                <a:latin typeface="微软雅黑" panose="020B0503020204020204" pitchFamily="34" charset="-122"/>
                <a:cs typeface="微软雅黑" panose="020B0503020204020204" pitchFamily="34" charset="-122"/>
              </a:rPr>
              <a:t>提出了多层架构</a:t>
            </a:r>
            <a:endParaRPr lang="en-US" altLang="zh-CN" sz="2000" dirty="0">
              <a:latin typeface="微软雅黑" panose="020B0503020204020204" pitchFamily="34" charset="-122"/>
              <a:cs typeface="微软雅黑" panose="020B0503020204020204" pitchFamily="34" charset="-122"/>
            </a:endParaRPr>
          </a:p>
          <a:p>
            <a:pPr marL="107950" algn="l" defTabSz="457200">
              <a:lnSpc>
                <a:spcPct val="150000"/>
              </a:lnSpc>
              <a:buSzPct val="45000"/>
            </a:pPr>
            <a:r>
              <a:rPr lang="en-US" altLang="zh-CN" sz="2000" dirty="0">
                <a:latin typeface="微软雅黑" panose="020B0503020204020204" pitchFamily="34" charset="-122"/>
                <a:cs typeface="微软雅黑" panose="020B0503020204020204" pitchFamily="34" charset="-122"/>
              </a:rPr>
              <a:t>1989</a:t>
            </a:r>
            <a:r>
              <a:rPr lang="zh-CN" altLang="en-US" sz="2000" dirty="0">
                <a:latin typeface="微软雅黑" panose="020B0503020204020204" pitchFamily="34" charset="-122"/>
                <a:cs typeface="微软雅黑" panose="020B0503020204020204" pitchFamily="34" charset="-122"/>
              </a:rPr>
              <a:t>年，</a:t>
            </a:r>
            <a:r>
              <a:rPr lang="en-US" altLang="zh-CN" sz="2000" dirty="0">
                <a:latin typeface="微软雅黑" panose="020B0503020204020204" pitchFamily="34" charset="-122"/>
                <a:cs typeface="微软雅黑" panose="020B0503020204020204" pitchFamily="34" charset="-122"/>
              </a:rPr>
              <a:t>Yann LeCun</a:t>
            </a:r>
            <a:r>
              <a:rPr lang="zh-CN" altLang="en-US" sz="2000" dirty="0">
                <a:latin typeface="微软雅黑" panose="020B0503020204020204" pitchFamily="34" charset="-122"/>
                <a:cs typeface="微软雅黑" panose="020B0503020204020204" pitchFamily="34" charset="-122"/>
              </a:rPr>
              <a:t>，提出了用于手写数字识别的卷积神经网络模型</a:t>
            </a:r>
            <a:r>
              <a:rPr lang="en-US" altLang="zh-CN" sz="2000" dirty="0">
                <a:latin typeface="微软雅黑" panose="020B0503020204020204" pitchFamily="34" charset="-122"/>
                <a:cs typeface="微软雅黑" panose="020B0503020204020204" pitchFamily="34" charset="-122"/>
              </a:rPr>
              <a:t>——</a:t>
            </a:r>
            <a:r>
              <a:rPr lang="en-US" altLang="zh-CN" sz="2000" dirty="0" err="1">
                <a:latin typeface="微软雅黑" panose="020B0503020204020204" pitchFamily="34" charset="-122"/>
                <a:cs typeface="微软雅黑" panose="020B0503020204020204" pitchFamily="34" charset="-122"/>
              </a:rPr>
              <a:t>LeNet</a:t>
            </a:r>
            <a:r>
              <a:rPr lang="zh-CN" altLang="en-US" sz="2000" dirty="0">
                <a:latin typeface="微软雅黑" panose="020B0503020204020204" pitchFamily="34" charset="-122"/>
                <a:cs typeface="微软雅黑" panose="020B0503020204020204" pitchFamily="34" charset="-122"/>
              </a:rPr>
              <a:t>，具有里程碑意义</a:t>
            </a:r>
            <a:endParaRPr lang="en-US" altLang="zh-CN" sz="2000" dirty="0">
              <a:latin typeface="微软雅黑" panose="020B0503020204020204" pitchFamily="34" charset="-122"/>
              <a:cs typeface="微软雅黑" panose="020B0503020204020204" pitchFamily="34" charset="-122"/>
            </a:endParaRPr>
          </a:p>
        </p:txBody>
      </p:sp>
      <p:sp>
        <p:nvSpPr>
          <p:cNvPr id="4" name="文本框 3"/>
          <p:cNvSpPr txBox="1"/>
          <p:nvPr/>
        </p:nvSpPr>
        <p:spPr>
          <a:xfrm>
            <a:off x="361869" y="6364061"/>
            <a:ext cx="9167204" cy="461665"/>
          </a:xfrm>
          <a:prstGeom prst="rect">
            <a:avLst/>
          </a:prstGeom>
          <a:noFill/>
        </p:spPr>
        <p:txBody>
          <a:bodyPr wrap="square" rtlCol="0">
            <a:spAutoFit/>
          </a:bodyPr>
          <a:lstStyle>
            <a:defPPr>
              <a:defRPr lang="zh-CN"/>
            </a:defPPr>
            <a:lvl1pPr defTabSz="457200">
              <a:defRPr sz="1200">
                <a:solidFill>
                  <a:schemeClr val="bg1"/>
                </a:solidFill>
                <a:latin typeface="Times New Roman" panose="02020603050405020304" pitchFamily="18" charset="0"/>
                <a:cs typeface="Times New Roman" panose="02020603050405020304" pitchFamily="18" charset="0"/>
              </a:defRPr>
            </a:lvl1pPr>
            <a:lvl2pPr defTabSz="457200"/>
            <a:lvl3pPr defTabSz="457200"/>
            <a:lvl4pPr defTabSz="457200"/>
            <a:lvl5pPr defTabSz="457200"/>
            <a:lvl6pPr defTabSz="457200"/>
            <a:lvl7pPr defTabSz="457200"/>
            <a:lvl8pPr defTabSz="457200"/>
            <a:lvl9pPr defTabSz="457200"/>
          </a:lstStyle>
          <a:p>
            <a:r>
              <a:rPr lang="en-US" altLang="zh-CN"/>
              <a:t>Hubel D H, Wiesel T N. Receptive fields of single neurones in the cat’s striate cortex[J]. J physiol, 1959, 148(3): 574-591.</a:t>
            </a:r>
          </a:p>
          <a:p>
            <a:r>
              <a:rPr lang="en-US" altLang="zh-CN"/>
              <a:t>LeCun Y, Boser B, Denker J S, et al. Backpropagation applied to handwritten zip code recognition[J]. Neural computation, 1989, 1(4): 541-551.</a:t>
            </a:r>
            <a:endParaRPr lang="zh-CN" altLang="en-US"/>
          </a:p>
        </p:txBody>
      </p:sp>
      <p:pic>
        <p:nvPicPr>
          <p:cNvPr id="8" name="图片 7"/>
          <p:cNvPicPr>
            <a:picLocks noChangeAspect="1"/>
          </p:cNvPicPr>
          <p:nvPr/>
        </p:nvPicPr>
        <p:blipFill>
          <a:blip r:embed="rId2"/>
          <a:stretch>
            <a:fillRect/>
          </a:stretch>
        </p:blipFill>
        <p:spPr>
          <a:xfrm>
            <a:off x="3543571" y="3073549"/>
            <a:ext cx="5104858" cy="2712014"/>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sym typeface="+mn-ea"/>
              </a:rPr>
              <a:t>神经网络在实验室广泛传播</a:t>
            </a:r>
            <a:endParaRPr lang="zh-CN" altLang="en-US"/>
          </a:p>
        </p:txBody>
      </p:sp>
      <p:pic>
        <p:nvPicPr>
          <p:cNvPr id="2" name="图片 1"/>
          <p:cNvPicPr>
            <a:picLocks noChangeAspect="1"/>
          </p:cNvPicPr>
          <p:nvPr/>
        </p:nvPicPr>
        <p:blipFill>
          <a:blip r:embed="rId2"/>
          <a:stretch>
            <a:fillRect/>
          </a:stretch>
        </p:blipFill>
        <p:spPr>
          <a:xfrm>
            <a:off x="259527" y="1637104"/>
            <a:ext cx="4032519" cy="3214459"/>
          </a:xfrm>
          <a:prstGeom prst="rect">
            <a:avLst/>
          </a:prstGeom>
        </p:spPr>
      </p:pic>
      <p:sp>
        <p:nvSpPr>
          <p:cNvPr id="6" name="文本框 5"/>
          <p:cNvSpPr txBox="1"/>
          <p:nvPr/>
        </p:nvSpPr>
        <p:spPr>
          <a:xfrm>
            <a:off x="348191" y="4940150"/>
            <a:ext cx="3855189" cy="1141338"/>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algn="ctr"/>
            <a:r>
              <a:rPr lang="zh-CN" altLang="en-US"/>
              <a:t>将死记硬背且完全无趣的阅读检查任务自动化</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601" y="1655639"/>
            <a:ext cx="3256232" cy="3091263"/>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stretch>
            <a:fillRect/>
          </a:stretch>
        </p:blipFill>
        <p:spPr>
          <a:xfrm>
            <a:off x="7899956" y="1929450"/>
            <a:ext cx="3720073" cy="462566"/>
          </a:xfrm>
          <a:prstGeom prst="rect">
            <a:avLst/>
          </a:prstGeom>
        </p:spPr>
      </p:pic>
      <p:pic>
        <p:nvPicPr>
          <p:cNvPr id="9" name="图片 8"/>
          <p:cNvPicPr>
            <a:picLocks noChangeAspect="1"/>
          </p:cNvPicPr>
          <p:nvPr/>
        </p:nvPicPr>
        <p:blipFill>
          <a:blip r:embed="rId5"/>
          <a:stretch>
            <a:fillRect/>
          </a:stretch>
        </p:blipFill>
        <p:spPr>
          <a:xfrm>
            <a:off x="8626793" y="2792939"/>
            <a:ext cx="2438943" cy="638609"/>
          </a:xfrm>
          <a:prstGeom prst="rect">
            <a:avLst/>
          </a:prstGeom>
        </p:spPr>
      </p:pic>
      <p:pic>
        <p:nvPicPr>
          <p:cNvPr id="10" name="图片 9"/>
          <p:cNvPicPr>
            <a:picLocks noChangeAspect="1"/>
          </p:cNvPicPr>
          <p:nvPr/>
        </p:nvPicPr>
        <p:blipFill>
          <a:blip r:embed="rId6"/>
          <a:stretch>
            <a:fillRect/>
          </a:stretch>
        </p:blipFill>
        <p:spPr>
          <a:xfrm>
            <a:off x="7899956" y="3832471"/>
            <a:ext cx="3660313" cy="682753"/>
          </a:xfrm>
          <a:prstGeom prst="rect">
            <a:avLst/>
          </a:prstGeom>
        </p:spPr>
      </p:pic>
      <p:sp>
        <p:nvSpPr>
          <p:cNvPr id="11" name="文本框 10"/>
          <p:cNvSpPr txBox="1"/>
          <p:nvPr/>
        </p:nvSpPr>
        <p:spPr>
          <a:xfrm>
            <a:off x="5655022" y="4923479"/>
            <a:ext cx="4489868" cy="587340"/>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r>
              <a:rPr lang="zh-CN" altLang="en-US"/>
              <a:t>基于能量构建的生成式模型</a:t>
            </a:r>
            <a:r>
              <a:rPr lang="en-US" altLang="zh-CN"/>
              <a:t>[1]</a:t>
            </a:r>
            <a:endParaRPr lang="zh-CN" altLang="en-US"/>
          </a:p>
        </p:txBody>
      </p:sp>
      <p:sp>
        <p:nvSpPr>
          <p:cNvPr id="12" name="矩形 11"/>
          <p:cNvSpPr/>
          <p:nvPr/>
        </p:nvSpPr>
        <p:spPr>
          <a:xfrm>
            <a:off x="97565" y="6442177"/>
            <a:ext cx="1179004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solidFill>
                <a:latin typeface="Times New Roman" panose="02020603050405020304" pitchFamily="18" charset="0"/>
                <a:cs typeface="Times New Roman" panose="02020603050405020304" pitchFamily="18" charset="0"/>
              </a:rPr>
              <a:t>[1] Ackley</a:t>
            </a:r>
            <a:r>
              <a:rPr lang="en-US" sz="1200" dirty="0">
                <a:solidFill>
                  <a:schemeClr val="bg1"/>
                </a:solidFill>
                <a:latin typeface="Times New Roman" panose="02020603050405020304" pitchFamily="18" charset="0"/>
                <a:cs typeface="Times New Roman" panose="02020603050405020304" pitchFamily="18" charset="0"/>
              </a:rPr>
              <a:t>, D. H., Hinton, G. E., </a:t>
            </a:r>
            <a:r>
              <a:rPr lang="en-US" sz="1200">
                <a:solidFill>
                  <a:schemeClr val="bg1"/>
                </a:solidFill>
                <a:latin typeface="Times New Roman" panose="02020603050405020304" pitchFamily="18" charset="0"/>
                <a:cs typeface="Times New Roman" panose="02020603050405020304" pitchFamily="18" charset="0"/>
              </a:rPr>
              <a:t>&amp; Sejnowski</a:t>
            </a:r>
            <a:r>
              <a:rPr lang="en-US" sz="1200" dirty="0">
                <a:solidFill>
                  <a:schemeClr val="bg1"/>
                </a:solidFill>
                <a:latin typeface="Times New Roman" panose="02020603050405020304" pitchFamily="18" charset="0"/>
                <a:cs typeface="Times New Roman" panose="02020603050405020304" pitchFamily="18" charset="0"/>
              </a:rPr>
              <a:t>, T. J. (1985). A learning algorithm </a:t>
            </a:r>
            <a:r>
              <a:rPr lang="en-US" sz="1200">
                <a:solidFill>
                  <a:schemeClr val="bg1"/>
                </a:solidFill>
                <a:latin typeface="Times New Roman" panose="02020603050405020304" pitchFamily="18" charset="0"/>
                <a:cs typeface="Times New Roman" panose="02020603050405020304" pitchFamily="18" charset="0"/>
              </a:rPr>
              <a:t>for boltzmann</a:t>
            </a:r>
            <a:r>
              <a:rPr lang="en-US" sz="1200" dirty="0">
                <a:solidFill>
                  <a:schemeClr val="bg1"/>
                </a:solidFill>
                <a:latin typeface="Times New Roman" panose="02020603050405020304" pitchFamily="18" charset="0"/>
                <a:cs typeface="Times New Roman" panose="02020603050405020304" pitchFamily="18" charset="0"/>
              </a:rPr>
              <a:t> machines*. Cognitive science, 9(1), 147-169.</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sym typeface="+mn-ea"/>
              </a:rPr>
              <a:t>神经网络在实验室广泛传播</a:t>
            </a:r>
            <a:endParaRPr lang="zh-CN" altLang="en-US"/>
          </a:p>
        </p:txBody>
      </p:sp>
      <p:sp>
        <p:nvSpPr>
          <p:cNvPr id="6" name="文本框 5"/>
          <p:cNvSpPr txBox="1"/>
          <p:nvPr/>
        </p:nvSpPr>
        <p:spPr>
          <a:xfrm>
            <a:off x="4940553" y="4486364"/>
            <a:ext cx="2511706" cy="587340"/>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algn="ctr"/>
            <a:r>
              <a:rPr lang="zh-CN" altLang="en-US"/>
              <a:t>强化学习</a:t>
            </a:r>
          </a:p>
        </p:txBody>
      </p:sp>
      <p:pic>
        <p:nvPicPr>
          <p:cNvPr id="4" name="图片 3"/>
          <p:cNvPicPr>
            <a:picLocks noChangeAspect="1"/>
          </p:cNvPicPr>
          <p:nvPr/>
        </p:nvPicPr>
        <p:blipFill>
          <a:blip r:embed="rId2"/>
          <a:stretch>
            <a:fillRect/>
          </a:stretch>
        </p:blipFill>
        <p:spPr>
          <a:xfrm>
            <a:off x="3887599" y="1561788"/>
            <a:ext cx="4169379" cy="2605807"/>
          </a:xfrm>
          <a:prstGeom prst="rect">
            <a:avLst/>
          </a:prstGeom>
          <a:noFill/>
          <a:ln w="25400">
            <a:solidFill>
              <a:srgbClr val="000000"/>
            </a:solidFill>
            <a:miter lim="800000"/>
            <a:headEnd/>
            <a:tailEnd/>
          </a:ln>
        </p:spPr>
      </p:pic>
      <p:sp>
        <p:nvSpPr>
          <p:cNvPr id="5" name="矩形 4"/>
          <p:cNvSpPr/>
          <p:nvPr/>
        </p:nvSpPr>
        <p:spPr>
          <a:xfrm>
            <a:off x="180975" y="6331366"/>
            <a:ext cx="1183005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200">
                <a:solidFill>
                  <a:schemeClr val="bg1"/>
                </a:solidFill>
                <a:latin typeface="Times New Roman" panose="02020603050405020304" pitchFamily="18" charset="0"/>
                <a:cs typeface="Times New Roman" panose="02020603050405020304" pitchFamily="18" charset="0"/>
              </a:rPr>
              <a:t>[1] Anderson</a:t>
            </a:r>
            <a:r>
              <a:rPr lang="en-US" altLang="zh-CN" sz="1200" dirty="0">
                <a:solidFill>
                  <a:schemeClr val="bg1"/>
                </a:solidFill>
                <a:latin typeface="Times New Roman" panose="02020603050405020304" pitchFamily="18" charset="0"/>
                <a:cs typeface="Times New Roman" panose="02020603050405020304" pitchFamily="18" charset="0"/>
              </a:rPr>
              <a:t>, C. W. (1989). Learning to control an inverted pendulum using neural networks. Control Systems Magazine, IEEE, 9(3), 31-37.</a:t>
            </a:r>
          </a:p>
        </p:txBody>
      </p:sp>
      <p:sp>
        <p:nvSpPr>
          <p:cNvPr id="13" name="矩形 12"/>
          <p:cNvSpPr/>
          <p:nvPr/>
        </p:nvSpPr>
        <p:spPr>
          <a:xfrm>
            <a:off x="180975" y="6580867"/>
            <a:ext cx="983551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200">
                <a:solidFill>
                  <a:schemeClr val="bg1"/>
                </a:solidFill>
                <a:latin typeface="Times New Roman" panose="02020603050405020304" pitchFamily="18" charset="0"/>
                <a:cs typeface="Times New Roman" panose="02020603050405020304" pitchFamily="18" charset="0"/>
              </a:rPr>
              <a:t>[2] CMU’s NavLab</a:t>
            </a:r>
            <a:r>
              <a:rPr lang="en-US" altLang="zh-CN" sz="1200" dirty="0">
                <a:solidFill>
                  <a:schemeClr val="bg1"/>
                </a:solidFill>
                <a:latin typeface="Times New Roman" panose="02020603050405020304" pitchFamily="18" charset="0"/>
                <a:cs typeface="Times New Roman" panose="02020603050405020304" pitchFamily="18" charset="0"/>
              </a:rPr>
              <a:t> </a:t>
            </a:r>
            <a:r>
              <a:rPr lang="en-US" altLang="zh-CN" sz="1200">
                <a:solidFill>
                  <a:schemeClr val="bg1"/>
                </a:solidFill>
                <a:latin typeface="Times New Roman" panose="02020603050405020304" pitchFamily="18" charset="0"/>
                <a:cs typeface="Times New Roman" panose="02020603050405020304" pitchFamily="18" charset="0"/>
              </a:rPr>
              <a:t>with 1989’s “Alvinn</a:t>
            </a:r>
            <a:r>
              <a:rPr lang="en-US" altLang="zh-CN" sz="1200" dirty="0">
                <a:solidFill>
                  <a:schemeClr val="bg1"/>
                </a:solidFill>
                <a:latin typeface="Times New Roman" panose="02020603050405020304" pitchFamily="18" charset="0"/>
                <a:cs typeface="Times New Roman" panose="02020603050405020304" pitchFamily="18" charset="0"/>
              </a:rPr>
              <a:t>: An autonomous land vehicle in a neural </a:t>
            </a:r>
            <a:r>
              <a:rPr lang="en-US" altLang="zh-CN" sz="1200">
                <a:solidFill>
                  <a:schemeClr val="bg1"/>
                </a:solidFill>
                <a:latin typeface="Times New Roman" panose="02020603050405020304" pitchFamily="18" charset="0"/>
                <a:cs typeface="Times New Roman" panose="02020603050405020304" pitchFamily="18" charset="0"/>
              </a:rPr>
              <a:t>network”</a:t>
            </a:r>
            <a:r>
              <a:rPr lang="en-US" altLang="zh-CN" sz="1200" dirty="0">
                <a:solidFill>
                  <a:schemeClr val="bg1"/>
                </a:solidFill>
                <a:latin typeface="Times New Roman" panose="02020603050405020304" pitchFamily="18" charset="0"/>
                <a:cs typeface="Times New Roman" panose="02020603050405020304" pitchFamily="18" charset="0"/>
              </a:rPr>
              <a:t>1984-1994</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人工智能的第二次危机（</a:t>
            </a:r>
            <a:r>
              <a:rPr lang="en-US" altLang="zh-CN" dirty="0"/>
              <a:t>1990s</a:t>
            </a:r>
            <a:r>
              <a:rPr lang="zh-CN" altLang="en-US" dirty="0"/>
              <a:t>末期）</a:t>
            </a:r>
          </a:p>
        </p:txBody>
      </p:sp>
      <p:sp>
        <p:nvSpPr>
          <p:cNvPr id="5" name="文本框 4"/>
          <p:cNvSpPr txBox="1"/>
          <p:nvPr/>
        </p:nvSpPr>
        <p:spPr>
          <a:xfrm>
            <a:off x="381242" y="1450655"/>
            <a:ext cx="10800627" cy="2481898"/>
          </a:xfrm>
          <a:prstGeom prst="rect">
            <a:avLst/>
          </a:prstGeom>
          <a:noFill/>
        </p:spPr>
        <p:txBody>
          <a:bodyPr wrap="square">
            <a:spAutoFit/>
          </a:bodyPr>
          <a:lstStyle>
            <a:defPPr>
              <a:defRPr lang="zh-CN"/>
            </a:defPPr>
            <a:lvl1pPr fontAlgn="auto">
              <a:lnSpc>
                <a:spcPct val="150000"/>
              </a:lnSpc>
              <a:spcBef>
                <a:spcPts val="600"/>
              </a:spcBef>
              <a:defRPr sz="2400" b="0" i="0">
                <a:solidFill>
                  <a:srgbClr val="070707"/>
                </a:solidFill>
                <a:effectLst/>
                <a:latin typeface="Inter"/>
                <a:ea typeface="微软雅黑" panose="020B0503020204020204" pitchFamily="34" charset="-122"/>
              </a:defRPr>
            </a:lvl1pPr>
          </a:lstStyle>
          <a:p>
            <a:pPr marL="342900" indent="-342900">
              <a:buFont typeface="Wingdings" panose="05000000000000000000" pitchFamily="2" charset="2"/>
              <a:buChar char="p"/>
            </a:pPr>
            <a:r>
              <a:rPr lang="zh-CN" altLang="en-US" dirty="0"/>
              <a:t>效果不佳（深层比浅层差）</a:t>
            </a:r>
          </a:p>
          <a:p>
            <a:pPr marL="342900" indent="-342900">
              <a:buFont typeface="Wingdings" panose="05000000000000000000" pitchFamily="2" charset="2"/>
              <a:buChar char="p"/>
            </a:pPr>
            <a:r>
              <a:rPr lang="zh-CN" altLang="en-US" dirty="0"/>
              <a:t>反向传播：“消失或爆炸梯度问题”。</a:t>
            </a:r>
          </a:p>
          <a:p>
            <a:pPr marL="342900" indent="-342900">
              <a:buFont typeface="Wingdings" panose="05000000000000000000" pitchFamily="2" charset="2"/>
              <a:buChar char="p"/>
            </a:pPr>
            <a:r>
              <a:rPr lang="en-US" altLang="zh-CN" dirty="0">
                <a:latin typeface="微软雅黑" panose="020B0503020204020204" pitchFamily="34" charset="-122"/>
              </a:rPr>
              <a:t>RNN</a:t>
            </a:r>
            <a:r>
              <a:rPr lang="zh-CN" altLang="en-US" dirty="0">
                <a:latin typeface="微软雅黑" panose="020B0503020204020204" pitchFamily="34" charset="-122"/>
              </a:rPr>
              <a:t>（</a:t>
            </a:r>
            <a:r>
              <a:rPr lang="zh-CN" altLang="en-US" dirty="0"/>
              <a:t>一种当时流行的语言模型）</a:t>
            </a:r>
            <a:r>
              <a:rPr lang="en-US" altLang="zh-CN" dirty="0"/>
              <a:t> </a:t>
            </a:r>
            <a:r>
              <a:rPr lang="zh-CN" altLang="en-US" dirty="0"/>
              <a:t>特别难以用 </a:t>
            </a:r>
            <a:r>
              <a:rPr lang="en-US" altLang="zh-CN" dirty="0"/>
              <a:t>BP </a:t>
            </a:r>
            <a:r>
              <a:rPr lang="zh-CN" altLang="en-US" dirty="0"/>
              <a:t>进行训练</a:t>
            </a:r>
            <a:endParaRPr lang="en-US" altLang="zh-CN" dirty="0"/>
          </a:p>
          <a:p>
            <a:pPr marL="342900" indent="-342900">
              <a:buFont typeface="Wingdings" panose="05000000000000000000" pitchFamily="2" charset="2"/>
              <a:buChar char="p"/>
            </a:pPr>
            <a:r>
              <a:rPr lang="zh-CN" altLang="en-US" dirty="0"/>
              <a:t>支持向量机的分类效果非常好，且有理论支撑</a:t>
            </a:r>
            <a:endParaRPr lang="en-US" altLang="zh-CN" dirty="0"/>
          </a:p>
        </p:txBody>
      </p:sp>
      <p:sp>
        <p:nvSpPr>
          <p:cNvPr id="4" name="文本框 3"/>
          <p:cNvSpPr txBox="1"/>
          <p:nvPr/>
        </p:nvSpPr>
        <p:spPr>
          <a:xfrm>
            <a:off x="1214377" y="4210820"/>
            <a:ext cx="9763245" cy="584775"/>
          </a:xfrm>
          <a:prstGeom prst="rect">
            <a:avLst/>
          </a:prstGeom>
          <a:noFill/>
        </p:spPr>
        <p:txBody>
          <a:bodyPr wrap="square">
            <a:spAutoFit/>
          </a:bodyPr>
          <a:lstStyle/>
          <a:p>
            <a:pPr algn="ctr"/>
            <a:r>
              <a:rPr lang="zh-CN" altLang="en-US" sz="3200" b="1">
                <a:latin typeface="微软雅黑" panose="020B0503020204020204" pitchFamily="34" charset="-122"/>
                <a:ea typeface="微软雅黑" panose="020B0503020204020204" pitchFamily="34" charset="-122"/>
              </a:rPr>
              <a:t>总结：计算机不够快，算法不够智能，人们不满意</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人工智能的第二次危机（</a:t>
            </a:r>
            <a:r>
              <a:rPr lang="en-US" altLang="zh-CN"/>
              <a:t>1995</a:t>
            </a:r>
            <a:r>
              <a:rPr lang="zh-CN" altLang="en-US"/>
              <a:t>）</a:t>
            </a:r>
            <a:endParaRPr lang="zh-CN" altLang="en-US" dirty="0"/>
          </a:p>
        </p:txBody>
      </p:sp>
      <p:pic>
        <p:nvPicPr>
          <p:cNvPr id="2" name="图片 1"/>
          <p:cNvPicPr>
            <a:picLocks noChangeAspect="1"/>
          </p:cNvPicPr>
          <p:nvPr/>
        </p:nvPicPr>
        <p:blipFill>
          <a:blip r:embed="rId2"/>
          <a:stretch>
            <a:fillRect/>
          </a:stretch>
        </p:blipFill>
        <p:spPr>
          <a:xfrm>
            <a:off x="588327" y="2900197"/>
            <a:ext cx="11015345" cy="1760220"/>
          </a:xfrm>
          <a:prstGeom prst="rect">
            <a:avLst/>
          </a:prstGeom>
          <a:ln w="25400">
            <a:solidFill>
              <a:schemeClr val="tx1"/>
            </a:solidFill>
          </a:ln>
        </p:spPr>
      </p:pic>
      <p:pic>
        <p:nvPicPr>
          <p:cNvPr id="4" name="图片 3"/>
          <p:cNvPicPr>
            <a:picLocks noChangeAspect="1"/>
          </p:cNvPicPr>
          <p:nvPr/>
        </p:nvPicPr>
        <p:blipFill>
          <a:blip r:embed="rId3"/>
          <a:stretch>
            <a:fillRect/>
          </a:stretch>
        </p:blipFill>
        <p:spPr>
          <a:xfrm>
            <a:off x="2459671" y="1302879"/>
            <a:ext cx="7272655" cy="1355725"/>
          </a:xfrm>
          <a:prstGeom prst="rect">
            <a:avLst/>
          </a:prstGeom>
          <a:ln w="25400">
            <a:solidFill>
              <a:schemeClr val="tx1"/>
            </a:solidFill>
          </a:ln>
        </p:spPr>
      </p:pic>
      <p:pic>
        <p:nvPicPr>
          <p:cNvPr id="7" name="图片 6"/>
          <p:cNvPicPr>
            <a:picLocks noChangeAspect="1"/>
          </p:cNvPicPr>
          <p:nvPr/>
        </p:nvPicPr>
        <p:blipFill>
          <a:blip r:embed="rId4"/>
          <a:stretch>
            <a:fillRect/>
          </a:stretch>
        </p:blipFill>
        <p:spPr>
          <a:xfrm>
            <a:off x="826769" y="4948192"/>
            <a:ext cx="10538460" cy="1069975"/>
          </a:xfrm>
          <a:prstGeom prst="rect">
            <a:avLst/>
          </a:prstGeom>
          <a:ln w="25400">
            <a:solidFill>
              <a:schemeClr val="tx1"/>
            </a:solidFill>
          </a:ln>
        </p:spPr>
      </p:pic>
      <p:sp>
        <p:nvSpPr>
          <p:cNvPr id="6" name="文本框 5"/>
          <p:cNvSpPr txBox="1"/>
          <p:nvPr/>
        </p:nvSpPr>
        <p:spPr>
          <a:xfrm>
            <a:off x="381242" y="6419031"/>
            <a:ext cx="8710004" cy="276999"/>
          </a:xfrm>
          <a:prstGeom prst="rect">
            <a:avLst/>
          </a:prstGeom>
        </p:spPr>
        <p:txBody>
          <a:bodyPr wrap="square">
            <a:spAutoFit/>
          </a:bodyPr>
          <a:lstStyle>
            <a:defPPr>
              <a:defRPr lang="zh-CN"/>
            </a:defPPr>
            <a:lvl1pPr>
              <a:defRPr sz="1200">
                <a:solidFill>
                  <a:schemeClr val="bg1"/>
                </a:solidFill>
              </a:defRPr>
            </a:lvl1pPr>
          </a:lstStyle>
          <a:p>
            <a:r>
              <a:rPr lang="en-US" altLang="zh-CN">
                <a:latin typeface="Times New Roman" panose="02020603050405020304" pitchFamily="18" charset="0"/>
                <a:cs typeface="Times New Roman" panose="02020603050405020304" pitchFamily="18" charset="0"/>
              </a:rPr>
              <a:t>Breiman L. Reflections after refereeing papers for nips[M]//The Mathematics of Generalization. CRC Press, 2018: 11-15.</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40.xml><?xml version="1.0" encoding="utf-8"?>
<p:tagLst xmlns:p="http://schemas.openxmlformats.org/presentationml/2006/main">
  <p:tag name="KSO_WM_BEAUTIFY_FLAG" val=""/>
</p:tagLst>
</file>

<file path=ppt/tags/tag1860.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862*345"/>
  <p:tag name="TABLE_ENDDRAG_RECT" val="25*101*862*34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52.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53.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56.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3.xml><?xml version="1.0" encoding="utf-8"?>
<a:theme xmlns:a="http://schemas.openxmlformats.org/drawingml/2006/main" name="2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5955</Words>
  <Application>Microsoft Office PowerPoint</Application>
  <PresentationFormat>宽屏</PresentationFormat>
  <Paragraphs>636</Paragraphs>
  <Slides>114</Slides>
  <Notes>14</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114</vt:i4>
      </vt:variant>
    </vt:vector>
  </HeadingPairs>
  <TitlesOfParts>
    <vt:vector size="135" baseType="lpstr">
      <vt:lpstr>-apple-system</vt:lpstr>
      <vt:lpstr>CMMI10</vt:lpstr>
      <vt:lpstr>FandolSong-Regular-Identity-H</vt:lpstr>
      <vt:lpstr>Inter</vt:lpstr>
      <vt:lpstr>LMRoman10-Regular-Identity-H</vt:lpstr>
      <vt:lpstr>PingFang SC</vt:lpstr>
      <vt:lpstr>等线</vt:lpstr>
      <vt:lpstr>黑体</vt:lpstr>
      <vt:lpstr>华文楷体</vt:lpstr>
      <vt:lpstr>华文宋体</vt:lpstr>
      <vt:lpstr>宋体</vt:lpstr>
      <vt:lpstr>微软雅黑</vt:lpstr>
      <vt:lpstr>Arial</vt:lpstr>
      <vt:lpstr>Book Antiqua</vt:lpstr>
      <vt:lpstr>Calibri</vt:lpstr>
      <vt:lpstr>Cambria Math</vt:lpstr>
      <vt:lpstr>Times New Roman</vt:lpstr>
      <vt:lpstr>Wingdings</vt:lpstr>
      <vt:lpstr>1_自定义设计方案</vt:lpstr>
      <vt:lpstr>8_自定义设计方案</vt:lpstr>
      <vt:lpstr>2_自定义设计方案</vt:lpstr>
      <vt:lpstr>PowerPoint 演示文稿</vt:lpstr>
      <vt:lpstr>人工智能是什么？</vt:lpstr>
      <vt:lpstr>人工智能是什么？</vt:lpstr>
      <vt:lpstr>人工智能可以做什么</vt:lpstr>
      <vt:lpstr>机器学习：线性回归</vt:lpstr>
      <vt:lpstr>机器学习：聚类</vt:lpstr>
      <vt:lpstr>核心之一：数据拟合</vt:lpstr>
      <vt:lpstr>数据拟合（data fitting）</vt:lpstr>
      <vt:lpstr>深度学习的数学本质：函数拟合</vt:lpstr>
      <vt:lpstr>训练集与测试集，训练误差与测试误差</vt:lpstr>
      <vt:lpstr>例：线性拟合</vt:lpstr>
      <vt:lpstr>例：线性拟合</vt:lpstr>
      <vt:lpstr>例：线性拟合</vt:lpstr>
      <vt:lpstr>例子：线性拟合与神经网络</vt:lpstr>
      <vt:lpstr>学习方式</vt:lpstr>
      <vt:lpstr>学习方式</vt:lpstr>
      <vt:lpstr>神经网络简介</vt:lpstr>
      <vt:lpstr>单个神经元如何感知信息</vt:lpstr>
      <vt:lpstr>单个神经元如何感知信息</vt:lpstr>
      <vt:lpstr>PowerPoint 演示文稿</vt:lpstr>
      <vt:lpstr>PowerPoint 演示文稿</vt:lpstr>
      <vt:lpstr>PowerPoint 演示文稿</vt:lpstr>
      <vt:lpstr>PowerPoint 演示文稿</vt:lpstr>
      <vt:lpstr>PowerPoint 演示文稿</vt:lpstr>
      <vt:lpstr>PowerPoint 演示文稿</vt:lpstr>
      <vt:lpstr>多层神经网络</vt:lpstr>
      <vt:lpstr>理解神经网络</vt:lpstr>
      <vt:lpstr>PowerPoint 演示文稿</vt:lpstr>
      <vt:lpstr>万有逼近定理</vt:lpstr>
      <vt:lpstr>PowerPoint 演示文稿</vt:lpstr>
      <vt:lpstr>损失函数</vt:lpstr>
      <vt:lpstr>损失函数</vt:lpstr>
      <vt:lpstr>Softmax,困惑度（Perplexity） </vt:lpstr>
      <vt:lpstr>损失景观（Loss Landscape）</vt:lpstr>
      <vt:lpstr>常用优化算法</vt:lpstr>
      <vt:lpstr>梯度下降法（Gradient Descent, GD）</vt:lpstr>
      <vt:lpstr>梯度下降法（Gradient Descent, GD）</vt:lpstr>
      <vt:lpstr>PowerPoint 演示文稿</vt:lpstr>
      <vt:lpstr>PowerPoint 演示文稿</vt:lpstr>
      <vt:lpstr>带随机的梯度下降法（Stochastic Gradient Descent, SGD）</vt:lpstr>
      <vt:lpstr>学习率的影响</vt:lpstr>
      <vt:lpstr>带动量的梯度下降法</vt:lpstr>
      <vt:lpstr>带动量的梯度下降法</vt:lpstr>
      <vt:lpstr>自适应优化方法</vt:lpstr>
      <vt:lpstr>Adam方法</vt:lpstr>
      <vt:lpstr>参数的初始化</vt:lpstr>
      <vt:lpstr>参数的初始化</vt:lpstr>
      <vt:lpstr>研究深度学习</vt:lpstr>
      <vt:lpstr>没有免费的午餐定理</vt:lpstr>
      <vt:lpstr>没有免费的午餐 </vt:lpstr>
      <vt:lpstr>深度学习的基本要素：模型，数据，优化</vt:lpstr>
      <vt:lpstr>如何理解深度学习？</vt:lpstr>
      <vt:lpstr>Is NN really so complex?</vt:lpstr>
      <vt:lpstr>PowerPoint 演示文稿</vt:lpstr>
      <vt:lpstr>So what? Why not polynomial?</vt:lpstr>
      <vt:lpstr>Start from traditional generalization gap</vt:lpstr>
      <vt:lpstr>A generalization puzzle arises in deep learning</vt:lpstr>
      <vt:lpstr>The Bitter Lesson for AI research</vt:lpstr>
      <vt:lpstr>The bet on deep learning theory</vt:lpstr>
      <vt:lpstr>Long-standing problems</vt:lpstr>
      <vt:lpstr>泛化谜团</vt:lpstr>
      <vt:lpstr>隐式偏好</vt:lpstr>
      <vt:lpstr>没有免费的午餐 </vt:lpstr>
      <vt:lpstr>Is NN really so complex?</vt:lpstr>
      <vt:lpstr>Is NN really so complex in practice?</vt:lpstr>
      <vt:lpstr>Simplicity bias in practice</vt:lpstr>
      <vt:lpstr>PowerPoint 演示文稿</vt:lpstr>
      <vt:lpstr>神经网络越来越大</vt:lpstr>
      <vt:lpstr>AI 中的幂律定律</vt:lpstr>
      <vt:lpstr>AI 中的幂律定律</vt:lpstr>
      <vt:lpstr>AI 中的幂律定律</vt:lpstr>
      <vt:lpstr>Scaling Law</vt:lpstr>
      <vt:lpstr>情感神经元</vt:lpstr>
      <vt:lpstr>科学性和可解释性</vt:lpstr>
      <vt:lpstr>科学性和可解释性</vt:lpstr>
      <vt:lpstr>理论的发展显著落后于应用，还要发展理论吗？</vt:lpstr>
      <vt:lpstr>为什么要发展理论</vt:lpstr>
      <vt:lpstr>思考：AI论文这么多，怎么办？</vt:lpstr>
      <vt:lpstr>PowerPoint 演示文稿</vt:lpstr>
      <vt:lpstr>PowerPoint 演示文稿</vt:lpstr>
      <vt:lpstr>好的理论有哪些特点</vt:lpstr>
      <vt:lpstr>PowerPoint 演示文稿</vt:lpstr>
      <vt:lpstr>神经网络的发展历史</vt:lpstr>
      <vt:lpstr>起源与早期探索</vt:lpstr>
      <vt:lpstr>McCulloch-Pitts 神经元模型（1943年）</vt:lpstr>
      <vt:lpstr>人工智能的提出（1956年）</vt:lpstr>
      <vt:lpstr>人工智能的第一次危机</vt:lpstr>
      <vt:lpstr>神经网络在60-70年代的停滞状况</vt:lpstr>
      <vt:lpstr>人工智能的第二波浪潮</vt:lpstr>
      <vt:lpstr>反向传播</vt:lpstr>
      <vt:lpstr>反向传播</vt:lpstr>
      <vt:lpstr>万有逼近定理</vt:lpstr>
      <vt:lpstr>对万有逼近定理的担忧</vt:lpstr>
      <vt:lpstr>BP应用于手写识别问题（LeNet）</vt:lpstr>
      <vt:lpstr>卷积神经网络的发展历史</vt:lpstr>
      <vt:lpstr>神经网络在实验室广泛传播</vt:lpstr>
      <vt:lpstr>神经网络在实验室广泛传播</vt:lpstr>
      <vt:lpstr>人工智能的第二次危机（1990s末期）</vt:lpstr>
      <vt:lpstr>人工智能的第二次危机（1995）</vt:lpstr>
      <vt:lpstr>人工智能的第二次危机</vt:lpstr>
      <vt:lpstr>人工智能的第三波浪潮</vt:lpstr>
      <vt:lpstr>蛮力的重要性：GPU</vt:lpstr>
      <vt:lpstr>对微软、谷歌、IBM的影响</vt:lpstr>
      <vt:lpstr>反思：为什么BP在过去不好用？</vt:lpstr>
      <vt:lpstr>人工智能的重要应用</vt:lpstr>
      <vt:lpstr>ImageNet (2009)</vt:lpstr>
      <vt:lpstr>AlexNet（2012）</vt:lpstr>
      <vt:lpstr>AlphaGo 战胜围棋世界冠军（2016）</vt:lpstr>
      <vt:lpstr>2018年图灵奖</vt:lpstr>
      <vt:lpstr>AlphaFold2（2020）</vt:lpstr>
      <vt:lpstr>GPT3（2020）</vt:lpstr>
      <vt:lpstr>深度学习的成功</vt:lpstr>
      <vt:lpstr>计算题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zhiqin xu</cp:lastModifiedBy>
  <cp:revision>645</cp:revision>
  <dcterms:created xsi:type="dcterms:W3CDTF">2020-06-05T07:59:00Z</dcterms:created>
  <dcterms:modified xsi:type="dcterms:W3CDTF">2026-02-26T14:49:08Z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BE00740AD31445F6A3D63FD4DB926F79_12</vt:lpwstr>
  </property>
  <property fmtid="{D5CDD505-2E9C-101B-9397-08002B2CF9AE}" pid="3" name="KSOProductBuildVer">
    <vt:lpwstr>2052-12.1.0.19770</vt:lpwstr>
  </property>
</Properties>
</file>